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 id="2147483751" r:id="rId3"/>
    <p:sldMasterId id="2147483786" r:id="rId4"/>
  </p:sldMasterIdLst>
  <p:notesMasterIdLst>
    <p:notesMasterId r:id="rId81"/>
  </p:notesMasterIdLst>
  <p:handoutMasterIdLst>
    <p:handoutMasterId r:id="rId82"/>
  </p:handoutMasterIdLst>
  <p:sldIdLst>
    <p:sldId id="546" r:id="rId5"/>
    <p:sldId id="571" r:id="rId6"/>
    <p:sldId id="700" r:id="rId7"/>
    <p:sldId id="473" r:id="rId8"/>
    <p:sldId id="729" r:id="rId9"/>
    <p:sldId id="734" r:id="rId10"/>
    <p:sldId id="732" r:id="rId11"/>
    <p:sldId id="733" r:id="rId12"/>
    <p:sldId id="736" r:id="rId13"/>
    <p:sldId id="730" r:id="rId14"/>
    <p:sldId id="737" r:id="rId15"/>
    <p:sldId id="738" r:id="rId16"/>
    <p:sldId id="739" r:id="rId17"/>
    <p:sldId id="735" r:id="rId18"/>
    <p:sldId id="689" r:id="rId19"/>
    <p:sldId id="740" r:id="rId20"/>
    <p:sldId id="731" r:id="rId21"/>
    <p:sldId id="690" r:id="rId22"/>
    <p:sldId id="756" r:id="rId23"/>
    <p:sldId id="758" r:id="rId24"/>
    <p:sldId id="757" r:id="rId25"/>
    <p:sldId id="759" r:id="rId26"/>
    <p:sldId id="741" r:id="rId27"/>
    <p:sldId id="792" r:id="rId28"/>
    <p:sldId id="742" r:id="rId29"/>
    <p:sldId id="697" r:id="rId30"/>
    <p:sldId id="743" r:id="rId31"/>
    <p:sldId id="744" r:id="rId32"/>
    <p:sldId id="745" r:id="rId33"/>
    <p:sldId id="746" r:id="rId34"/>
    <p:sldId id="747" r:id="rId35"/>
    <p:sldId id="750" r:id="rId36"/>
    <p:sldId id="748" r:id="rId37"/>
    <p:sldId id="749" r:id="rId38"/>
    <p:sldId id="751" r:id="rId39"/>
    <p:sldId id="752" r:id="rId40"/>
    <p:sldId id="753" r:id="rId41"/>
    <p:sldId id="754" r:id="rId42"/>
    <p:sldId id="755" r:id="rId43"/>
    <p:sldId id="760" r:id="rId44"/>
    <p:sldId id="671" r:id="rId45"/>
    <p:sldId id="761" r:id="rId46"/>
    <p:sldId id="762" r:id="rId47"/>
    <p:sldId id="763" r:id="rId48"/>
    <p:sldId id="764" r:id="rId49"/>
    <p:sldId id="772" r:id="rId50"/>
    <p:sldId id="777" r:id="rId51"/>
    <p:sldId id="765" r:id="rId52"/>
    <p:sldId id="554" r:id="rId53"/>
    <p:sldId id="549" r:id="rId54"/>
    <p:sldId id="766" r:id="rId55"/>
    <p:sldId id="767" r:id="rId56"/>
    <p:sldId id="768" r:id="rId57"/>
    <p:sldId id="769" r:id="rId58"/>
    <p:sldId id="770" r:id="rId59"/>
    <p:sldId id="771" r:id="rId60"/>
    <p:sldId id="773" r:id="rId61"/>
    <p:sldId id="551" r:id="rId62"/>
    <p:sldId id="774" r:id="rId63"/>
    <p:sldId id="775" r:id="rId64"/>
    <p:sldId id="776" r:id="rId65"/>
    <p:sldId id="778" r:id="rId66"/>
    <p:sldId id="781" r:id="rId67"/>
    <p:sldId id="779" r:id="rId68"/>
    <p:sldId id="782" r:id="rId69"/>
    <p:sldId id="786" r:id="rId70"/>
    <p:sldId id="793" r:id="rId71"/>
    <p:sldId id="783" r:id="rId72"/>
    <p:sldId id="785" r:id="rId73"/>
    <p:sldId id="794" r:id="rId74"/>
    <p:sldId id="787" r:id="rId75"/>
    <p:sldId id="788" r:id="rId76"/>
    <p:sldId id="789" r:id="rId77"/>
    <p:sldId id="790" r:id="rId78"/>
    <p:sldId id="791" r:id="rId79"/>
    <p:sldId id="405" r:id="rId80"/>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7" clrIdx="1"/>
  <p:cmAuthor id="3" name="Ansa Jose" initials="ANSA"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B99"/>
    <a:srgbClr val="595959"/>
    <a:srgbClr val="0070C0"/>
    <a:srgbClr val="9F9F9F"/>
    <a:srgbClr val="8D8D8D"/>
    <a:srgbClr val="6A6A6A"/>
    <a:srgbClr val="2E73B8"/>
    <a:srgbClr val="EBBA16"/>
    <a:srgbClr val="F07F0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5" autoAdjust="0"/>
    <p:restoredTop sz="93683" autoAdjust="0"/>
  </p:normalViewPr>
  <p:slideViewPr>
    <p:cSldViewPr snapToGrid="0" snapToObjects="1" showGuides="1">
      <p:cViewPr varScale="1">
        <p:scale>
          <a:sx n="89" d="100"/>
          <a:sy n="89" d="100"/>
        </p:scale>
        <p:origin x="932" y="48"/>
      </p:cViewPr>
      <p:guideLst>
        <p:guide orient="horz" pos="2292"/>
        <p:guide pos="2880"/>
      </p:guideLst>
    </p:cSldViewPr>
  </p:slideViewPr>
  <p:outlineViewPr>
    <p:cViewPr>
      <p:scale>
        <a:sx n="33" d="100"/>
        <a:sy n="33" d="100"/>
      </p:scale>
      <p:origin x="0" y="-11324"/>
    </p:cViewPr>
  </p:outlineViewPr>
  <p:notesTextViewPr>
    <p:cViewPr>
      <p:scale>
        <a:sx n="1" d="1"/>
        <a:sy n="1" d="1"/>
      </p:scale>
      <p:origin x="0" y="0"/>
    </p:cViewPr>
  </p:notesTextViewPr>
  <p:sorterViewPr>
    <p:cViewPr varScale="1">
      <p:scale>
        <a:sx n="1" d="1"/>
        <a:sy n="1" d="1"/>
      </p:scale>
      <p:origin x="0" y="-10680"/>
    </p:cViewPr>
  </p:sorterViewPr>
  <p:notesViewPr>
    <p:cSldViewPr snapToGrid="0" snapToObjects="1" showGuides="1">
      <p:cViewPr varScale="1">
        <p:scale>
          <a:sx n="97" d="100"/>
          <a:sy n="97" d="100"/>
        </p:scale>
        <p:origin x="314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pPr/>
              <a:t>02/04/2020</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pPr/>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pPr/>
              <a:t>02/04/2020</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pPr/>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back to the forth module of data science.</a:t>
            </a:r>
          </a:p>
          <a:p>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668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12</a:t>
            </a:fld>
            <a:endParaRPr lang="es-ES_tradnl"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13</a:t>
            </a:fld>
            <a:endParaRPr lang="es-ES_tradnl"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14</a:t>
            </a:fld>
            <a:endParaRPr lang="es-ES_tradnl"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15</a:t>
            </a:fld>
            <a:endParaRPr lang="es-ES_tradnl"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16</a:t>
            </a:fld>
            <a:endParaRPr lang="es-ES_tradnl"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17</a:t>
            </a:fld>
            <a:endParaRPr lang="es-ES_tradnl"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18</a:t>
            </a:fld>
            <a:endParaRPr lang="es-ES_tradnl"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19</a:t>
            </a:fld>
            <a:endParaRPr lang="es-ES_tradnl"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20</a:t>
            </a:fld>
            <a:endParaRPr lang="es-ES_tradnl"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21</a:t>
            </a:fld>
            <a:endParaRPr lang="es-ES_tradnl"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a:t>
            </a:fld>
            <a:endParaRPr lang="es-ES_tradnl"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22</a:t>
            </a:fld>
            <a:endParaRPr lang="es-ES_tradnl"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23</a:t>
            </a:fld>
            <a:endParaRPr lang="es-ES_tradnl"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24</a:t>
            </a:fld>
            <a:endParaRPr lang="es-ES_tradnl"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25</a:t>
            </a:fld>
            <a:endParaRPr lang="es-ES_tradnl"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26</a:t>
            </a:fld>
            <a:endParaRPr lang="es-ES_tradnl"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27</a:t>
            </a:fld>
            <a:endParaRPr lang="es-ES_tradnl"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28</a:t>
            </a:fld>
            <a:endParaRPr lang="es-ES_tradnl"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29</a:t>
            </a:fld>
            <a:endParaRPr lang="es-ES_tradnl"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30</a:t>
            </a:fld>
            <a:endParaRPr lang="es-ES_tradnl"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32</a:t>
            </a:fld>
            <a:endParaRPr lang="es-ES_tradnl"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a:t>
            </a:fld>
            <a:endParaRPr lang="es-ES_tradnl"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33</a:t>
            </a:fld>
            <a:endParaRPr lang="es-ES_tradnl"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34</a:t>
            </a:fld>
            <a:endParaRPr lang="es-ES_tradnl"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35</a:t>
            </a:fld>
            <a:endParaRPr lang="es-ES_tradnl"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37</a:t>
            </a:fld>
            <a:endParaRPr lang="es-ES_tradnl"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38</a:t>
            </a:fld>
            <a:endParaRPr lang="es-ES_tradnl"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40</a:t>
            </a:fld>
            <a:endParaRPr lang="es-ES_tradnl"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41</a:t>
            </a:fld>
            <a:endParaRPr lang="es-ES_tradnl" dirty="0"/>
          </a:p>
        </p:txBody>
      </p:sp>
    </p:spTree>
    <p:extLst>
      <p:ext uri="{BB962C8B-B14F-4D97-AF65-F5344CB8AC3E}">
        <p14:creationId xmlns:p14="http://schemas.microsoft.com/office/powerpoint/2010/main" val="559750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42</a:t>
            </a:fld>
            <a:endParaRPr lang="es-ES_tradnl" dirty="0"/>
          </a:p>
        </p:txBody>
      </p:sp>
    </p:spTree>
    <p:extLst>
      <p:ext uri="{BB962C8B-B14F-4D97-AF65-F5344CB8AC3E}">
        <p14:creationId xmlns:p14="http://schemas.microsoft.com/office/powerpoint/2010/main" val="3782508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43</a:t>
            </a:fld>
            <a:endParaRPr lang="es-ES_tradnl" dirty="0"/>
          </a:p>
        </p:txBody>
      </p:sp>
    </p:spTree>
    <p:extLst>
      <p:ext uri="{BB962C8B-B14F-4D97-AF65-F5344CB8AC3E}">
        <p14:creationId xmlns:p14="http://schemas.microsoft.com/office/powerpoint/2010/main" val="3809854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44</a:t>
            </a:fld>
            <a:endParaRPr lang="es-ES_tradnl" dirty="0"/>
          </a:p>
        </p:txBody>
      </p:sp>
    </p:spTree>
    <p:extLst>
      <p:ext uri="{BB962C8B-B14F-4D97-AF65-F5344CB8AC3E}">
        <p14:creationId xmlns:p14="http://schemas.microsoft.com/office/powerpoint/2010/main" val="1679490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a:t>
            </a:fld>
            <a:endParaRPr lang="es-ES_tradnl"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45</a:t>
            </a:fld>
            <a:endParaRPr lang="es-ES_tradnl" dirty="0"/>
          </a:p>
        </p:txBody>
      </p:sp>
    </p:spTree>
    <p:extLst>
      <p:ext uri="{BB962C8B-B14F-4D97-AF65-F5344CB8AC3E}">
        <p14:creationId xmlns:p14="http://schemas.microsoft.com/office/powerpoint/2010/main" val="1761623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46</a:t>
            </a:fld>
            <a:endParaRPr lang="es-ES_tradnl" dirty="0"/>
          </a:p>
        </p:txBody>
      </p:sp>
    </p:spTree>
    <p:extLst>
      <p:ext uri="{BB962C8B-B14F-4D97-AF65-F5344CB8AC3E}">
        <p14:creationId xmlns:p14="http://schemas.microsoft.com/office/powerpoint/2010/main" val="830518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47</a:t>
            </a:fld>
            <a:endParaRPr lang="es-ES_tradnl" dirty="0"/>
          </a:p>
        </p:txBody>
      </p:sp>
    </p:spTree>
    <p:extLst>
      <p:ext uri="{BB962C8B-B14F-4D97-AF65-F5344CB8AC3E}">
        <p14:creationId xmlns:p14="http://schemas.microsoft.com/office/powerpoint/2010/main" val="4163511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48</a:t>
            </a:fld>
            <a:endParaRPr lang="es-ES_tradnl"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49</a:t>
            </a:fld>
            <a:endParaRPr lang="es-ES_tradnl"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50</a:t>
            </a:fld>
            <a:endParaRPr lang="es-ES_tradnl"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51</a:t>
            </a:fld>
            <a:endParaRPr lang="es-ES_tradnl"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52</a:t>
            </a:fld>
            <a:endParaRPr lang="es-ES_tradnl"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53</a:t>
            </a:fld>
            <a:endParaRPr lang="es-ES_tradnl"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54</a:t>
            </a:fld>
            <a:endParaRPr lang="es-ES_tradnl"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a:t>
            </a:fld>
            <a:endParaRPr lang="es-ES_tradnl"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55</a:t>
            </a:fld>
            <a:endParaRPr lang="es-ES_tradnl"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56</a:t>
            </a:fld>
            <a:endParaRPr lang="es-ES_tradnl"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57</a:t>
            </a:fld>
            <a:endParaRPr lang="es-ES_tradnl"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58</a:t>
            </a:fld>
            <a:endParaRPr lang="es-ES_tradnl"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59</a:t>
            </a:fld>
            <a:endParaRPr lang="es-ES_tradnl"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60</a:t>
            </a:fld>
            <a:endParaRPr lang="es-ES_tradnl"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61</a:t>
            </a:fld>
            <a:endParaRPr lang="es-ES_tradnl"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62</a:t>
            </a:fld>
            <a:endParaRPr lang="es-ES_tradnl"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63</a:t>
            </a:fld>
            <a:endParaRPr lang="es-ES_tradnl" dirty="0"/>
          </a:p>
        </p:txBody>
      </p:sp>
    </p:spTree>
    <p:extLst>
      <p:ext uri="{BB962C8B-B14F-4D97-AF65-F5344CB8AC3E}">
        <p14:creationId xmlns:p14="http://schemas.microsoft.com/office/powerpoint/2010/main" val="114866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64</a:t>
            </a:fld>
            <a:endParaRPr lang="es-ES_tradnl" dirty="0"/>
          </a:p>
        </p:txBody>
      </p:sp>
    </p:spTree>
    <p:extLst>
      <p:ext uri="{BB962C8B-B14F-4D97-AF65-F5344CB8AC3E}">
        <p14:creationId xmlns:p14="http://schemas.microsoft.com/office/powerpoint/2010/main" val="362077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a:t>
            </a:fld>
            <a:endParaRPr lang="es-ES_tradnl"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65</a:t>
            </a:fld>
            <a:endParaRPr lang="es-ES_tradnl" dirty="0"/>
          </a:p>
        </p:txBody>
      </p:sp>
    </p:spTree>
    <p:extLst>
      <p:ext uri="{BB962C8B-B14F-4D97-AF65-F5344CB8AC3E}">
        <p14:creationId xmlns:p14="http://schemas.microsoft.com/office/powerpoint/2010/main" val="2922053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66</a:t>
            </a:fld>
            <a:endParaRPr lang="es-ES_tradnl" dirty="0"/>
          </a:p>
        </p:txBody>
      </p:sp>
    </p:spTree>
    <p:extLst>
      <p:ext uri="{BB962C8B-B14F-4D97-AF65-F5344CB8AC3E}">
        <p14:creationId xmlns:p14="http://schemas.microsoft.com/office/powerpoint/2010/main" val="2969684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67</a:t>
            </a:fld>
            <a:endParaRPr lang="es-ES_tradnl"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68</a:t>
            </a:fld>
            <a:endParaRPr lang="es-ES_tradnl" dirty="0"/>
          </a:p>
        </p:txBody>
      </p:sp>
    </p:spTree>
    <p:extLst>
      <p:ext uri="{BB962C8B-B14F-4D97-AF65-F5344CB8AC3E}">
        <p14:creationId xmlns:p14="http://schemas.microsoft.com/office/powerpoint/2010/main" val="26103098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69</a:t>
            </a:fld>
            <a:endParaRPr lang="es-ES_tradnl" dirty="0"/>
          </a:p>
        </p:txBody>
      </p:sp>
    </p:spTree>
    <p:extLst>
      <p:ext uri="{BB962C8B-B14F-4D97-AF65-F5344CB8AC3E}">
        <p14:creationId xmlns:p14="http://schemas.microsoft.com/office/powerpoint/2010/main" val="2191964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70</a:t>
            </a:fld>
            <a:endParaRPr lang="es-ES_tradnl"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71</a:t>
            </a:fld>
            <a:endParaRPr lang="es-ES_tradnl" dirty="0"/>
          </a:p>
        </p:txBody>
      </p:sp>
    </p:spTree>
    <p:extLst>
      <p:ext uri="{BB962C8B-B14F-4D97-AF65-F5344CB8AC3E}">
        <p14:creationId xmlns:p14="http://schemas.microsoft.com/office/powerpoint/2010/main" val="5346391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72</a:t>
            </a:fld>
            <a:endParaRPr lang="es-ES_tradnl" dirty="0"/>
          </a:p>
        </p:txBody>
      </p:sp>
    </p:spTree>
    <p:extLst>
      <p:ext uri="{BB962C8B-B14F-4D97-AF65-F5344CB8AC3E}">
        <p14:creationId xmlns:p14="http://schemas.microsoft.com/office/powerpoint/2010/main" val="1754237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73</a:t>
            </a:fld>
            <a:endParaRPr lang="es-ES_tradnl" dirty="0"/>
          </a:p>
        </p:txBody>
      </p:sp>
    </p:spTree>
    <p:extLst>
      <p:ext uri="{BB962C8B-B14F-4D97-AF65-F5344CB8AC3E}">
        <p14:creationId xmlns:p14="http://schemas.microsoft.com/office/powerpoint/2010/main" val="3622198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74</a:t>
            </a:fld>
            <a:endParaRPr lang="es-ES_tradnl" dirty="0"/>
          </a:p>
        </p:txBody>
      </p:sp>
    </p:spTree>
    <p:extLst>
      <p:ext uri="{BB962C8B-B14F-4D97-AF65-F5344CB8AC3E}">
        <p14:creationId xmlns:p14="http://schemas.microsoft.com/office/powerpoint/2010/main" val="279322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a:t>
            </a:fld>
            <a:endParaRPr lang="es-ES_tradnl"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75</a:t>
            </a:fld>
            <a:endParaRPr lang="es-ES_tradnl" dirty="0"/>
          </a:p>
        </p:txBody>
      </p:sp>
    </p:spTree>
    <p:extLst>
      <p:ext uri="{BB962C8B-B14F-4D97-AF65-F5344CB8AC3E}">
        <p14:creationId xmlns:p14="http://schemas.microsoft.com/office/powerpoint/2010/main" val="905499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76</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10</a:t>
            </a:fld>
            <a:endParaRPr lang="es-ES_tradnl"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pPr/>
              <a:t>11</a:t>
            </a:fld>
            <a:endParaRPr lang="es-ES_tradnl"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65762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69527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140555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3778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763177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889146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277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19878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73303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8427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36596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0045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235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422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9885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492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4131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1820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42406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04462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79786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5501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1843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88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650038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29364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6013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1982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0011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03923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90641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0142225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82665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661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3579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9699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106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53807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44259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4277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918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5293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54310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274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638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2769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54353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19710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82842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2286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43154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6268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55403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64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7680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3316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032661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9603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03834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94943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153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125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73969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271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3.jpe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3.jpeg"/><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750784" y="4872498"/>
            <a:ext cx="2380780" cy="253916"/>
          </a:xfrm>
          <a:prstGeom prst="rect">
            <a:avLst/>
          </a:prstGeom>
        </p:spPr>
        <p:txBody>
          <a:bodyPr wrap="none">
            <a:spAutoFit/>
          </a:bodyPr>
          <a:lstStyle/>
          <a:p>
            <a:pPr algn="ctr"/>
            <a:r>
              <a:rPr lang="en-US" sz="1050" dirty="0">
                <a:solidFill>
                  <a:schemeClr val="tx1">
                    <a:lumMod val="50000"/>
                    <a:lumOff val="50000"/>
                  </a:schemeClr>
                </a:solidFill>
                <a:latin typeface="+mn-lt"/>
                <a:ea typeface="Lato" charset="0"/>
                <a:cs typeface="Lato" charset="0"/>
              </a:rPr>
              <a:t>Copyright Intellipaat. All rights reserved.</a:t>
            </a:r>
            <a:endParaRPr lang="en-US" sz="1100" dirty="0">
              <a:latin typeface="+mn-lt"/>
            </a:endParaRPr>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23BF02-B4C6-4694-88DF-50AD00B2DB53}"/>
              </a:ext>
            </a:extLst>
          </p:cNvPr>
          <p:cNvSpPr/>
          <p:nvPr userDrawn="1"/>
        </p:nvSpPr>
        <p:spPr>
          <a:xfrm>
            <a:off x="6750784" y="4872498"/>
            <a:ext cx="2380780" cy="253916"/>
          </a:xfrm>
          <a:prstGeom prst="rect">
            <a:avLst/>
          </a:prstGeom>
        </p:spPr>
        <p:txBody>
          <a:bodyPr wrap="none">
            <a:spAutoFit/>
          </a:bodyPr>
          <a:lstStyle/>
          <a:p>
            <a:pPr algn="ctr"/>
            <a:r>
              <a:rPr lang="en-US" sz="1050" dirty="0">
                <a:solidFill>
                  <a:schemeClr val="tx1">
                    <a:lumMod val="50000"/>
                    <a:lumOff val="50000"/>
                  </a:schemeClr>
                </a:solidFill>
                <a:latin typeface="+mn-lt"/>
                <a:ea typeface="Lato" charset="0"/>
                <a:cs typeface="Lato" charset="0"/>
              </a:rPr>
              <a:t>Copyright Intellipaat. All rights reserved.</a:t>
            </a:r>
            <a:endParaRPr lang="en-US" sz="1100" dirty="0">
              <a:latin typeface="+mn-lt"/>
            </a:endParaRPr>
          </a:p>
        </p:txBody>
      </p:sp>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7123BF02-B4C6-4694-88DF-50AD00B2DB53}"/>
              </a:ext>
            </a:extLst>
          </p:cNvPr>
          <p:cNvSpPr/>
          <p:nvPr userDrawn="1"/>
        </p:nvSpPr>
        <p:spPr>
          <a:xfrm>
            <a:off x="6750784" y="4872498"/>
            <a:ext cx="2380780" cy="253916"/>
          </a:xfrm>
          <a:prstGeom prst="rect">
            <a:avLst/>
          </a:prstGeom>
        </p:spPr>
        <p:txBody>
          <a:bodyPr wrap="none">
            <a:spAutoFit/>
          </a:bodyPr>
          <a:lstStyle/>
          <a:p>
            <a:pPr algn="ctr"/>
            <a:r>
              <a:rPr lang="en-US" sz="1050" dirty="0">
                <a:solidFill>
                  <a:schemeClr val="tx1">
                    <a:lumMod val="50000"/>
                    <a:lumOff val="50000"/>
                  </a:schemeClr>
                </a:solidFill>
                <a:latin typeface="+mn-lt"/>
                <a:ea typeface="Lato" charset="0"/>
                <a:cs typeface="Lato" charset="0"/>
              </a:rPr>
              <a:t>Copyright Intellipaat. All rights reserved.</a:t>
            </a:r>
            <a:endParaRPr lang="en-US" sz="1100" dirty="0">
              <a:latin typeface="+mn-lt"/>
            </a:endParaRPr>
          </a:p>
        </p:txBody>
      </p: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6" y="117562"/>
            <a:ext cx="1665352" cy="580527"/>
          </a:xfrm>
          <a:prstGeom prst="rect">
            <a:avLst/>
          </a:prstGeom>
        </p:spPr>
      </p:pic>
      <p:sp>
        <p:nvSpPr>
          <p:cNvPr id="4" name="Rectangle 3">
            <a:extLst>
              <a:ext uri="{FF2B5EF4-FFF2-40B4-BE49-F238E27FC236}">
                <a16:creationId xmlns:a16="http://schemas.microsoft.com/office/drawing/2014/main" id="{7123BF02-B4C6-4694-88DF-50AD00B2DB53}"/>
              </a:ext>
            </a:extLst>
          </p:cNvPr>
          <p:cNvSpPr/>
          <p:nvPr userDrawn="1"/>
        </p:nvSpPr>
        <p:spPr>
          <a:xfrm>
            <a:off x="6750784" y="4872498"/>
            <a:ext cx="2380780" cy="253916"/>
          </a:xfrm>
          <a:prstGeom prst="rect">
            <a:avLst/>
          </a:prstGeom>
        </p:spPr>
        <p:txBody>
          <a:bodyPr wrap="none">
            <a:spAutoFit/>
          </a:bodyPr>
          <a:lstStyle/>
          <a:p>
            <a:pPr algn="ctr"/>
            <a:r>
              <a:rPr lang="en-US" sz="1050" dirty="0">
                <a:solidFill>
                  <a:schemeClr val="tx1">
                    <a:lumMod val="50000"/>
                    <a:lumOff val="50000"/>
                  </a:schemeClr>
                </a:solidFill>
                <a:latin typeface="+mn-lt"/>
                <a:ea typeface="Lato" charset="0"/>
                <a:cs typeface="Lato" charset="0"/>
              </a:rPr>
              <a:t>Copyright Intellipaat. All rights reserved.</a:t>
            </a:r>
            <a:endParaRPr lang="en-US" sz="1100" dirty="0">
              <a:latin typeface="+mn-lt"/>
            </a:endParaRPr>
          </a:p>
        </p:txBody>
      </p:sp>
    </p:spTree>
    <p:extLst>
      <p:ext uri="{BB962C8B-B14F-4D97-AF65-F5344CB8AC3E}">
        <p14:creationId xmlns:p14="http://schemas.microsoft.com/office/powerpoint/2010/main" val="9069995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5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5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5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2.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5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5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5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5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5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4.xml"/><Relationship Id="rId1" Type="http://schemas.openxmlformats.org/officeDocument/2006/relationships/slideLayout" Target="../slideLayouts/slideLayout5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52.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6.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6.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6.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5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39759" y="1"/>
            <a:ext cx="2380593" cy="957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dirty="0">
              <a:solidFill>
                <a:prstClr val="white"/>
              </a:solidFill>
              <a:latin typeface="Calibri" panose="020F0502020204030204"/>
            </a:endParaRPr>
          </a:p>
        </p:txBody>
      </p:sp>
      <p:pic>
        <p:nvPicPr>
          <p:cNvPr id="8" name="Picture 7">
            <a:extLst>
              <a:ext uri="{FF2B5EF4-FFF2-40B4-BE49-F238E27FC236}">
                <a16:creationId xmlns:a16="http://schemas.microsoft.com/office/drawing/2014/main" id="{C3A20897-D4F4-4B23-97DB-09868CB318D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716" y="511897"/>
            <a:ext cx="2351113" cy="819578"/>
          </a:xfrm>
          <a:prstGeom prst="rect">
            <a:avLst/>
          </a:prstGeom>
        </p:spPr>
      </p:pic>
      <p:sp>
        <p:nvSpPr>
          <p:cNvPr id="11" name="Text Placeholder 2">
            <a:extLst>
              <a:ext uri="{FF2B5EF4-FFF2-40B4-BE49-F238E27FC236}">
                <a16:creationId xmlns:a16="http://schemas.microsoft.com/office/drawing/2014/main" id="{1FE621A8-88FD-4EEF-8747-56B94E4CDE0E}"/>
              </a:ext>
            </a:extLst>
          </p:cNvPr>
          <p:cNvSpPr txBox="1">
            <a:spLocks/>
          </p:cNvSpPr>
          <p:nvPr/>
        </p:nvSpPr>
        <p:spPr>
          <a:xfrm>
            <a:off x="348717" y="2178229"/>
            <a:ext cx="3480334" cy="576956"/>
          </a:xfrm>
          <a:prstGeom prst="rect">
            <a:avLst/>
          </a:prstGeom>
        </p:spPr>
        <p:txBody>
          <a:bodyPr lIns="0"/>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 marR="0" lvl="0" indent="0" algn="ctr"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ysClr val="windowText" lastClr="000000">
                    <a:lumMod val="50000"/>
                    <a:lumOff val="50000"/>
                  </a:sysClr>
                </a:solidFill>
                <a:effectLst/>
                <a:uLnTx/>
                <a:uFillTx/>
                <a:latin typeface="Calibri"/>
                <a:cs typeface="Calibri"/>
              </a:rPr>
              <a:t>AWS Foundation</a:t>
            </a:r>
            <a:endParaRPr kumimoji="0" lang="en-US" sz="2800" b="0" i="0" u="none" strike="noStrike" kern="1200" cap="none" spc="0" normalizeH="0" baseline="0" noProof="0" dirty="0">
              <a:ln>
                <a:noFill/>
              </a:ln>
              <a:solidFill>
                <a:sysClr val="windowText" lastClr="000000">
                  <a:lumMod val="50000"/>
                  <a:lumOff val="50000"/>
                </a:sysClr>
              </a:solidFill>
              <a:effectLst/>
              <a:uLnTx/>
              <a:uFillTx/>
              <a:latin typeface="Raleway Light" charset="0"/>
            </a:endParaRPr>
          </a:p>
        </p:txBody>
      </p:sp>
      <p:sp>
        <p:nvSpPr>
          <p:cNvPr id="12" name="Text Placeholder 3">
            <a:extLst>
              <a:ext uri="{FF2B5EF4-FFF2-40B4-BE49-F238E27FC236}">
                <a16:creationId xmlns:a16="http://schemas.microsoft.com/office/drawing/2014/main" id="{6AC8006C-CDAE-4824-AFF7-5ECAF37C950E}"/>
              </a:ext>
            </a:extLst>
          </p:cNvPr>
          <p:cNvSpPr txBox="1">
            <a:spLocks/>
          </p:cNvSpPr>
          <p:nvPr/>
        </p:nvSpPr>
        <p:spPr>
          <a:xfrm>
            <a:off x="767816" y="2896727"/>
            <a:ext cx="2516825" cy="221850"/>
          </a:xfrm>
          <a:prstGeom prst="rect">
            <a:avLst/>
          </a:prstGeom>
        </p:spPr>
        <p:txBody>
          <a:bodyPr lIns="0"/>
          <a:lstStyle>
            <a:lvl1pPr marL="0" indent="0" algn="l"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dirty="0">
                <a:ea typeface="Verdana" panose="020B0604030504040204" pitchFamily="34" charset="0"/>
                <a:cs typeface="Verdana" panose="020B0604030504040204" pitchFamily="34" charset="0"/>
              </a:rPr>
              <a:t>Amazon FSx, AWS Organizations, &amp; Global Accelerator</a:t>
            </a:r>
          </a:p>
        </p:txBody>
      </p:sp>
      <p:grpSp>
        <p:nvGrpSpPr>
          <p:cNvPr id="2" name="Group 1">
            <a:extLst>
              <a:ext uri="{FF2B5EF4-FFF2-40B4-BE49-F238E27FC236}">
                <a16:creationId xmlns:a16="http://schemas.microsoft.com/office/drawing/2014/main" id="{CB99ADFF-DAFD-4AA3-8696-D61235A7FB6F}"/>
              </a:ext>
            </a:extLst>
          </p:cNvPr>
          <p:cNvGrpSpPr/>
          <p:nvPr/>
        </p:nvGrpSpPr>
        <p:grpSpPr>
          <a:xfrm>
            <a:off x="4134954" y="423958"/>
            <a:ext cx="4660330" cy="4295584"/>
            <a:chOff x="4134954" y="423958"/>
            <a:chExt cx="4660330" cy="4295584"/>
          </a:xfrm>
        </p:grpSpPr>
        <p:pic>
          <p:nvPicPr>
            <p:cNvPr id="13" name="Picture 12">
              <a:extLst>
                <a:ext uri="{FF2B5EF4-FFF2-40B4-BE49-F238E27FC236}">
                  <a16:creationId xmlns:a16="http://schemas.microsoft.com/office/drawing/2014/main" id="{66CFB15B-5A50-497B-AF6E-A06AFCA0E22D}"/>
                </a:ext>
              </a:extLst>
            </p:cNvPr>
            <p:cNvPicPr>
              <a:picLocks noChangeAspect="1"/>
            </p:cNvPicPr>
            <p:nvPr/>
          </p:nvPicPr>
          <p:blipFill rotWithShape="1">
            <a:blip r:embed="rId4">
              <a:clrChange>
                <a:clrFrom>
                  <a:srgbClr val="FFFFFF"/>
                </a:clrFrom>
                <a:clrTo>
                  <a:srgbClr val="FFFFFF">
                    <a:alpha val="0"/>
                  </a:srgbClr>
                </a:clrTo>
              </a:clrChange>
            </a:blip>
            <a:srcRect l="24258"/>
            <a:stretch/>
          </p:blipFill>
          <p:spPr>
            <a:xfrm>
              <a:off x="4134954" y="423958"/>
              <a:ext cx="4660330" cy="4295584"/>
            </a:xfrm>
            <a:prstGeom prst="rect">
              <a:avLst/>
            </a:prstGeom>
          </p:spPr>
        </p:pic>
        <p:pic>
          <p:nvPicPr>
            <p:cNvPr id="14" name="Picture 4" descr="Image result for AWS">
              <a:extLst>
                <a:ext uri="{FF2B5EF4-FFF2-40B4-BE49-F238E27FC236}">
                  <a16:creationId xmlns:a16="http://schemas.microsoft.com/office/drawing/2014/main" id="{705FDCE3-7C16-43E2-B733-DC0CFB0727E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68372" y="2216772"/>
              <a:ext cx="1475248" cy="7745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3864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6A0ECB-30CA-4925-9DD8-51ED5612B95D}"/>
              </a:ext>
            </a:extLst>
          </p:cNvPr>
          <p:cNvSpPr/>
          <p:nvPr/>
        </p:nvSpPr>
        <p:spPr>
          <a:xfrm>
            <a:off x="2228849" y="87761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How does FSx for Windows File Server work?</a:t>
            </a:r>
          </a:p>
        </p:txBody>
      </p:sp>
      <p:sp>
        <p:nvSpPr>
          <p:cNvPr id="6" name="TextBox 5">
            <a:extLst>
              <a:ext uri="{FF2B5EF4-FFF2-40B4-BE49-F238E27FC236}">
                <a16:creationId xmlns:a16="http://schemas.microsoft.com/office/drawing/2014/main" id="{7D1BF0F4-5041-4214-8552-C98D86CB2080}"/>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grpSp>
        <p:nvGrpSpPr>
          <p:cNvPr id="17" name="Group 16"/>
          <p:cNvGrpSpPr/>
          <p:nvPr/>
        </p:nvGrpSpPr>
        <p:grpSpPr>
          <a:xfrm>
            <a:off x="584422" y="1549125"/>
            <a:ext cx="7975155" cy="3140218"/>
            <a:chOff x="584422" y="1549125"/>
            <a:chExt cx="7975155" cy="3140218"/>
          </a:xfrm>
        </p:grpSpPr>
        <p:grpSp>
          <p:nvGrpSpPr>
            <p:cNvPr id="11" name="Group 10"/>
            <p:cNvGrpSpPr/>
            <p:nvPr/>
          </p:nvGrpSpPr>
          <p:grpSpPr>
            <a:xfrm>
              <a:off x="584422" y="1549125"/>
              <a:ext cx="7975155" cy="3140218"/>
              <a:chOff x="584422" y="1549125"/>
              <a:chExt cx="7975155" cy="3140218"/>
            </a:xfrm>
          </p:grpSpPr>
          <p:pic>
            <p:nvPicPr>
              <p:cNvPr id="2050" name="Picture 2">
                <a:extLst>
                  <a:ext uri="{FF2B5EF4-FFF2-40B4-BE49-F238E27FC236}">
                    <a16:creationId xmlns:a16="http://schemas.microsoft.com/office/drawing/2014/main" id="{5308A21B-C95B-4AFB-9249-2343D39C7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22" y="1549125"/>
                <a:ext cx="7975155" cy="31402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8193" y="3003365"/>
                <a:ext cx="1186858" cy="307777"/>
              </a:xfrm>
              <a:prstGeom prst="rect">
                <a:avLst/>
              </a:prstGeom>
              <a:solidFill>
                <a:schemeClr val="bg1"/>
              </a:solidFill>
            </p:spPr>
            <p:txBody>
              <a:bodyPr wrap="square" lIns="0" tIns="0" rIns="0" bIns="0" rtlCol="0" anchor="ctr">
                <a:spAutoFit/>
              </a:bodyPr>
              <a:lstStyle/>
              <a:p>
                <a:pPr algn="ctr"/>
                <a:r>
                  <a:rPr lang="en-US" sz="1000" b="1" dirty="0">
                    <a:solidFill>
                      <a:schemeClr val="tx2"/>
                    </a:solidFill>
                  </a:rPr>
                  <a:t>Amazon FSx for Windows File Server</a:t>
                </a:r>
              </a:p>
            </p:txBody>
          </p:sp>
          <p:sp>
            <p:nvSpPr>
              <p:cNvPr id="7" name="TextBox 6"/>
              <p:cNvSpPr txBox="1"/>
              <p:nvPr/>
            </p:nvSpPr>
            <p:spPr>
              <a:xfrm>
                <a:off x="2399851" y="2982166"/>
                <a:ext cx="1186858" cy="461665"/>
              </a:xfrm>
              <a:prstGeom prst="rect">
                <a:avLst/>
              </a:prstGeom>
              <a:solidFill>
                <a:schemeClr val="bg1"/>
              </a:solidFill>
            </p:spPr>
            <p:txBody>
              <a:bodyPr wrap="square" lIns="0" tIns="0" rIns="0" bIns="0" rtlCol="0" anchor="ctr">
                <a:spAutoFit/>
              </a:bodyPr>
              <a:lstStyle/>
              <a:p>
                <a:pPr algn="ctr"/>
                <a:r>
                  <a:rPr lang="en-US" sz="1000" b="1" dirty="0">
                    <a:solidFill>
                      <a:schemeClr val="tx2"/>
                    </a:solidFill>
                  </a:rPr>
                  <a:t>Create an FSx for Windows File Server File System</a:t>
                </a:r>
              </a:p>
            </p:txBody>
          </p:sp>
          <p:sp>
            <p:nvSpPr>
              <p:cNvPr id="8" name="TextBox 7"/>
              <p:cNvSpPr txBox="1"/>
              <p:nvPr/>
            </p:nvSpPr>
            <p:spPr>
              <a:xfrm>
                <a:off x="4116793" y="3007350"/>
                <a:ext cx="683584" cy="307777"/>
              </a:xfrm>
              <a:prstGeom prst="rect">
                <a:avLst/>
              </a:prstGeom>
              <a:solidFill>
                <a:schemeClr val="bg1"/>
              </a:solidFill>
            </p:spPr>
            <p:txBody>
              <a:bodyPr wrap="square" lIns="0" tIns="0" rIns="0" bIns="0" rtlCol="0" anchor="ctr">
                <a:spAutoFit/>
              </a:bodyPr>
              <a:lstStyle/>
              <a:p>
                <a:pPr algn="ctr"/>
                <a:r>
                  <a:rPr lang="en-US" sz="1000" b="1" dirty="0">
                    <a:solidFill>
                      <a:schemeClr val="tx2"/>
                    </a:solidFill>
                  </a:rPr>
                  <a:t>Configure File Shares</a:t>
                </a:r>
              </a:p>
            </p:txBody>
          </p:sp>
          <p:sp>
            <p:nvSpPr>
              <p:cNvPr id="9" name="TextBox 8"/>
              <p:cNvSpPr txBox="1"/>
              <p:nvPr/>
            </p:nvSpPr>
            <p:spPr>
              <a:xfrm>
                <a:off x="5545886" y="3024698"/>
                <a:ext cx="854916" cy="307777"/>
              </a:xfrm>
              <a:prstGeom prst="rect">
                <a:avLst/>
              </a:prstGeom>
              <a:solidFill>
                <a:schemeClr val="bg1"/>
              </a:solidFill>
            </p:spPr>
            <p:txBody>
              <a:bodyPr wrap="square" lIns="0" tIns="0" rIns="0" bIns="0" rtlCol="0" anchor="ctr">
                <a:spAutoFit/>
              </a:bodyPr>
              <a:lstStyle/>
              <a:p>
                <a:pPr algn="ctr"/>
                <a:r>
                  <a:rPr lang="en-US" sz="1000" b="1" dirty="0">
                    <a:solidFill>
                      <a:schemeClr val="tx2"/>
                    </a:solidFill>
                  </a:rPr>
                  <a:t>Connect to the File Shares</a:t>
                </a:r>
              </a:p>
            </p:txBody>
          </p:sp>
          <p:sp>
            <p:nvSpPr>
              <p:cNvPr id="10" name="TextBox 9"/>
              <p:cNvSpPr txBox="1"/>
              <p:nvPr/>
            </p:nvSpPr>
            <p:spPr>
              <a:xfrm>
                <a:off x="7271904" y="3029724"/>
                <a:ext cx="854916" cy="307777"/>
              </a:xfrm>
              <a:prstGeom prst="rect">
                <a:avLst/>
              </a:prstGeom>
              <a:solidFill>
                <a:schemeClr val="bg1"/>
              </a:solidFill>
            </p:spPr>
            <p:txBody>
              <a:bodyPr wrap="square" lIns="0" tIns="0" rIns="0" bIns="0" rtlCol="0" anchor="ctr">
                <a:spAutoFit/>
              </a:bodyPr>
              <a:lstStyle/>
              <a:p>
                <a:pPr algn="ctr"/>
                <a:r>
                  <a:rPr lang="en-US" sz="1000" b="1" dirty="0">
                    <a:solidFill>
                      <a:schemeClr val="tx2"/>
                    </a:solidFill>
                  </a:rPr>
                  <a:t>Run the Applications</a:t>
                </a:r>
              </a:p>
            </p:txBody>
          </p:sp>
        </p:grpSp>
        <p:sp>
          <p:nvSpPr>
            <p:cNvPr id="12" name="TextBox 11"/>
            <p:cNvSpPr txBox="1"/>
            <p:nvPr/>
          </p:nvSpPr>
          <p:spPr>
            <a:xfrm>
              <a:off x="1057500" y="3311142"/>
              <a:ext cx="1031351" cy="492443"/>
            </a:xfrm>
            <a:prstGeom prst="rect">
              <a:avLst/>
            </a:prstGeom>
            <a:solidFill>
              <a:schemeClr val="bg1"/>
            </a:solidFill>
          </p:spPr>
          <p:txBody>
            <a:bodyPr wrap="square" lIns="0" tIns="0" rIns="0" bIns="0" rtlCol="0" anchor="ctr">
              <a:spAutoFit/>
            </a:bodyPr>
            <a:lstStyle/>
            <a:p>
              <a:pPr algn="ctr"/>
              <a:r>
                <a:rPr lang="en-US" sz="800" dirty="0">
                  <a:solidFill>
                    <a:schemeClr val="tx2">
                      <a:lumMod val="90000"/>
                      <a:lumOff val="10000"/>
                    </a:schemeClr>
                  </a:solidFill>
                </a:rPr>
                <a:t>Run Windows-based applications using fully managed Windows file servers</a:t>
              </a:r>
            </a:p>
          </p:txBody>
        </p:sp>
        <p:sp>
          <p:nvSpPr>
            <p:cNvPr id="13" name="TextBox 12"/>
            <p:cNvSpPr txBox="1"/>
            <p:nvPr/>
          </p:nvSpPr>
          <p:spPr>
            <a:xfrm>
              <a:off x="2469633" y="3443831"/>
              <a:ext cx="1031351" cy="492443"/>
            </a:xfrm>
            <a:prstGeom prst="rect">
              <a:avLst/>
            </a:prstGeom>
            <a:solidFill>
              <a:schemeClr val="bg1"/>
            </a:solidFill>
          </p:spPr>
          <p:txBody>
            <a:bodyPr wrap="square" lIns="0" tIns="0" rIns="0" bIns="0" rtlCol="0" anchor="ctr">
              <a:spAutoFit/>
            </a:bodyPr>
            <a:lstStyle/>
            <a:p>
              <a:pPr algn="ctr"/>
              <a:r>
                <a:rPr lang="en-US" sz="800" dirty="0">
                  <a:solidFill>
                    <a:schemeClr val="tx2">
                      <a:lumMod val="90000"/>
                      <a:lumOff val="10000"/>
                    </a:schemeClr>
                  </a:solidFill>
                </a:rPr>
                <a:t>In minutes, create a Windows-native file system integrated with the Active Directory</a:t>
              </a:r>
            </a:p>
          </p:txBody>
        </p:sp>
        <p:sp>
          <p:nvSpPr>
            <p:cNvPr id="14" name="TextBox 13"/>
            <p:cNvSpPr txBox="1"/>
            <p:nvPr/>
          </p:nvSpPr>
          <p:spPr>
            <a:xfrm>
              <a:off x="3886200" y="3337501"/>
              <a:ext cx="1247776" cy="492443"/>
            </a:xfrm>
            <a:prstGeom prst="rect">
              <a:avLst/>
            </a:prstGeom>
            <a:solidFill>
              <a:schemeClr val="bg1"/>
            </a:solidFill>
          </p:spPr>
          <p:txBody>
            <a:bodyPr wrap="square" lIns="0" tIns="0" rIns="0" bIns="0" rtlCol="0" anchor="ctr">
              <a:spAutoFit/>
            </a:bodyPr>
            <a:lstStyle/>
            <a:p>
              <a:pPr algn="ctr"/>
              <a:r>
                <a:rPr lang="en-US" sz="800" dirty="0">
                  <a:solidFill>
                    <a:schemeClr val="tx2">
                      <a:lumMod val="90000"/>
                      <a:lumOff val="10000"/>
                    </a:schemeClr>
                  </a:solidFill>
                </a:rPr>
                <a:t>Set up as many Windows files shares as needed on our file system and establish access permissions</a:t>
              </a:r>
            </a:p>
          </p:txBody>
        </p:sp>
        <p:sp>
          <p:nvSpPr>
            <p:cNvPr id="15" name="TextBox 14"/>
            <p:cNvSpPr txBox="1"/>
            <p:nvPr/>
          </p:nvSpPr>
          <p:spPr>
            <a:xfrm>
              <a:off x="5457826" y="3337501"/>
              <a:ext cx="990601" cy="492443"/>
            </a:xfrm>
            <a:prstGeom prst="rect">
              <a:avLst/>
            </a:prstGeom>
            <a:solidFill>
              <a:schemeClr val="bg1"/>
            </a:solidFill>
          </p:spPr>
          <p:txBody>
            <a:bodyPr wrap="square" lIns="0" tIns="0" rIns="0" bIns="0" rtlCol="0" anchor="ctr">
              <a:spAutoFit/>
            </a:bodyPr>
            <a:lstStyle/>
            <a:p>
              <a:pPr algn="ctr"/>
              <a:r>
                <a:rPr lang="en-US" sz="800" dirty="0">
                  <a:solidFill>
                    <a:schemeClr val="tx2">
                      <a:lumMod val="90000"/>
                      <a:lumOff val="10000"/>
                    </a:schemeClr>
                  </a:solidFill>
                </a:rPr>
                <a:t>Access our file shares from our application servers and end-user compute instances</a:t>
              </a:r>
            </a:p>
          </p:txBody>
        </p:sp>
        <p:sp>
          <p:nvSpPr>
            <p:cNvPr id="16" name="TextBox 15"/>
            <p:cNvSpPr txBox="1"/>
            <p:nvPr/>
          </p:nvSpPr>
          <p:spPr>
            <a:xfrm>
              <a:off x="7126696" y="3358106"/>
              <a:ext cx="1142999" cy="492443"/>
            </a:xfrm>
            <a:prstGeom prst="rect">
              <a:avLst/>
            </a:prstGeom>
            <a:solidFill>
              <a:schemeClr val="bg1"/>
            </a:solidFill>
          </p:spPr>
          <p:txBody>
            <a:bodyPr wrap="square" lIns="0" tIns="0" rIns="0" bIns="0" rtlCol="0" anchor="ctr">
              <a:spAutoFit/>
            </a:bodyPr>
            <a:lstStyle/>
            <a:p>
              <a:pPr algn="ctr"/>
              <a:r>
                <a:rPr lang="en-US" sz="800" dirty="0">
                  <a:solidFill>
                    <a:schemeClr val="tx2">
                      <a:lumMod val="90000"/>
                      <a:lumOff val="10000"/>
                    </a:schemeClr>
                  </a:solidFill>
                </a:rPr>
                <a:t>Use Amazon FSx file systems to share file data across application servers and end-users</a:t>
              </a:r>
            </a:p>
          </p:txBody>
        </p:sp>
      </p:grpSp>
    </p:spTree>
    <p:extLst>
      <p:ext uri="{BB962C8B-B14F-4D97-AF65-F5344CB8AC3E}">
        <p14:creationId xmlns:p14="http://schemas.microsoft.com/office/powerpoint/2010/main" val="400216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6A0ECB-30CA-4925-9DD8-51ED5612B95D}"/>
              </a:ext>
            </a:extLst>
          </p:cNvPr>
          <p:cNvSpPr/>
          <p:nvPr/>
        </p:nvSpPr>
        <p:spPr>
          <a:xfrm>
            <a:off x="2228849" y="87761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Supported Clients, Access methods and Environments</a:t>
            </a:r>
          </a:p>
        </p:txBody>
      </p:sp>
      <p:sp>
        <p:nvSpPr>
          <p:cNvPr id="6" name="Rectangle: Rounded Corners 5">
            <a:extLst>
              <a:ext uri="{FF2B5EF4-FFF2-40B4-BE49-F238E27FC236}">
                <a16:creationId xmlns:a16="http://schemas.microsoft.com/office/drawing/2014/main" id="{A5700FE4-BCAC-4CEC-93CD-2B6B1F629B36}"/>
              </a:ext>
            </a:extLst>
          </p:cNvPr>
          <p:cNvSpPr/>
          <p:nvPr/>
        </p:nvSpPr>
        <p:spPr>
          <a:xfrm>
            <a:off x="806784" y="1711758"/>
            <a:ext cx="1599918"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Clients</a:t>
            </a:r>
          </a:p>
        </p:txBody>
      </p:sp>
      <p:sp>
        <p:nvSpPr>
          <p:cNvPr id="7" name="Rectangle: Rounded Corners 6">
            <a:extLst>
              <a:ext uri="{FF2B5EF4-FFF2-40B4-BE49-F238E27FC236}">
                <a16:creationId xmlns:a16="http://schemas.microsoft.com/office/drawing/2014/main" id="{E0AEC299-4155-4523-AD7A-6156C408B48E}"/>
              </a:ext>
            </a:extLst>
          </p:cNvPr>
          <p:cNvSpPr/>
          <p:nvPr/>
        </p:nvSpPr>
        <p:spPr>
          <a:xfrm>
            <a:off x="3772040" y="1711758"/>
            <a:ext cx="1599918"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Access methods</a:t>
            </a:r>
          </a:p>
        </p:txBody>
      </p:sp>
      <p:sp>
        <p:nvSpPr>
          <p:cNvPr id="8" name="Rectangle: Rounded Corners 7">
            <a:extLst>
              <a:ext uri="{FF2B5EF4-FFF2-40B4-BE49-F238E27FC236}">
                <a16:creationId xmlns:a16="http://schemas.microsoft.com/office/drawing/2014/main" id="{4D0B20FA-C1BA-4A7A-AB37-13FE2DD91DA2}"/>
              </a:ext>
            </a:extLst>
          </p:cNvPr>
          <p:cNvSpPr/>
          <p:nvPr/>
        </p:nvSpPr>
        <p:spPr>
          <a:xfrm>
            <a:off x="6737298" y="1711758"/>
            <a:ext cx="1599918"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Environments</a:t>
            </a:r>
          </a:p>
        </p:txBody>
      </p:sp>
      <p:pic>
        <p:nvPicPr>
          <p:cNvPr id="9" name="Picture 8">
            <a:extLst>
              <a:ext uri="{FF2B5EF4-FFF2-40B4-BE49-F238E27FC236}">
                <a16:creationId xmlns:a16="http://schemas.microsoft.com/office/drawing/2014/main" id="{C50E1D6B-83E5-4FF7-803A-0AC5A853937A}"/>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511714" y="3147905"/>
            <a:ext cx="3155312" cy="283018"/>
          </a:xfrm>
          <a:prstGeom prst="rect">
            <a:avLst/>
          </a:prstGeom>
        </p:spPr>
      </p:pic>
      <p:pic>
        <p:nvPicPr>
          <p:cNvPr id="10" name="Picture 9">
            <a:extLst>
              <a:ext uri="{FF2B5EF4-FFF2-40B4-BE49-F238E27FC236}">
                <a16:creationId xmlns:a16="http://schemas.microsoft.com/office/drawing/2014/main" id="{F48B6D05-B442-42ED-9B6E-B350112BD7A4}"/>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4476972" y="3147905"/>
            <a:ext cx="3155312" cy="283018"/>
          </a:xfrm>
          <a:prstGeom prst="rect">
            <a:avLst/>
          </a:prstGeom>
        </p:spPr>
      </p:pic>
      <p:sp>
        <p:nvSpPr>
          <p:cNvPr id="11" name="Rectangle: Rounded Corners 10">
            <a:extLst>
              <a:ext uri="{FF2B5EF4-FFF2-40B4-BE49-F238E27FC236}">
                <a16:creationId xmlns:a16="http://schemas.microsoft.com/office/drawing/2014/main" id="{831538CA-2ACA-4E3F-B9F8-B821A7BDAE13}"/>
              </a:ext>
            </a:extLst>
          </p:cNvPr>
          <p:cNvSpPr/>
          <p:nvPr/>
        </p:nvSpPr>
        <p:spPr>
          <a:xfrm>
            <a:off x="438912" y="2571750"/>
            <a:ext cx="2335662" cy="202219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400" dirty="0">
                <a:solidFill>
                  <a:schemeClr val="tx1"/>
                </a:solidFill>
              </a:rPr>
              <a:t>Amazon EC2 instances</a:t>
            </a:r>
          </a:p>
          <a:p>
            <a:pPr marL="342900" indent="-342900">
              <a:buFont typeface="+mj-lt"/>
              <a:buAutoNum type="arabicPeriod"/>
            </a:pPr>
            <a:r>
              <a:rPr lang="en-IN" sz="1400" dirty="0">
                <a:solidFill>
                  <a:schemeClr val="tx1"/>
                </a:solidFill>
              </a:rPr>
              <a:t>Amazon WorkSpaces instances</a:t>
            </a:r>
          </a:p>
          <a:p>
            <a:pPr marL="342900" indent="-342900">
              <a:buFont typeface="+mj-lt"/>
              <a:buAutoNum type="arabicPeriod"/>
            </a:pPr>
            <a:r>
              <a:rPr lang="en-IN" sz="1400" dirty="0">
                <a:solidFill>
                  <a:schemeClr val="tx1"/>
                </a:solidFill>
              </a:rPr>
              <a:t>Amazon AppStream 2.0 instances</a:t>
            </a:r>
          </a:p>
          <a:p>
            <a:pPr marL="342900" indent="-342900">
              <a:buFont typeface="+mj-lt"/>
              <a:buAutoNum type="arabicPeriod"/>
            </a:pPr>
            <a:r>
              <a:rPr lang="en-IN" sz="1400" dirty="0">
                <a:solidFill>
                  <a:schemeClr val="tx1"/>
                </a:solidFill>
              </a:rPr>
              <a:t>VMware Cloud on AWS</a:t>
            </a:r>
          </a:p>
        </p:txBody>
      </p:sp>
      <p:sp>
        <p:nvSpPr>
          <p:cNvPr id="12" name="Rectangle: Rounded Corners 11">
            <a:extLst>
              <a:ext uri="{FF2B5EF4-FFF2-40B4-BE49-F238E27FC236}">
                <a16:creationId xmlns:a16="http://schemas.microsoft.com/office/drawing/2014/main" id="{9F8FDB56-8CD6-436C-99AD-D23D40A0CF09}"/>
              </a:ext>
            </a:extLst>
          </p:cNvPr>
          <p:cNvSpPr/>
          <p:nvPr/>
        </p:nvSpPr>
        <p:spPr>
          <a:xfrm>
            <a:off x="3404168" y="2571750"/>
            <a:ext cx="2335662" cy="202219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400" dirty="0">
                <a:solidFill>
                  <a:schemeClr val="tx1"/>
                </a:solidFill>
              </a:rPr>
              <a:t>Using DNS names</a:t>
            </a:r>
          </a:p>
          <a:p>
            <a:pPr marL="342900" indent="-342900">
              <a:buFont typeface="+mj-lt"/>
              <a:buAutoNum type="arabicPeriod"/>
            </a:pPr>
            <a:endParaRPr lang="en-IN" sz="1400" dirty="0">
              <a:solidFill>
                <a:schemeClr val="tx1"/>
              </a:solidFill>
            </a:endParaRPr>
          </a:p>
          <a:p>
            <a:pPr marL="342900" indent="-342900">
              <a:buFont typeface="+mj-lt"/>
              <a:buAutoNum type="arabicPeriod"/>
            </a:pPr>
            <a:r>
              <a:rPr lang="en-IN" sz="1400" dirty="0">
                <a:solidFill>
                  <a:schemeClr val="tx1"/>
                </a:solidFill>
              </a:rPr>
              <a:t>Distributed File System Namespaces </a:t>
            </a:r>
          </a:p>
        </p:txBody>
      </p:sp>
      <p:sp>
        <p:nvSpPr>
          <p:cNvPr id="13" name="Rectangle: Rounded Corners 12">
            <a:extLst>
              <a:ext uri="{FF2B5EF4-FFF2-40B4-BE49-F238E27FC236}">
                <a16:creationId xmlns:a16="http://schemas.microsoft.com/office/drawing/2014/main" id="{2485B13A-CD76-467C-99DA-A453F3F8C7EF}"/>
              </a:ext>
            </a:extLst>
          </p:cNvPr>
          <p:cNvSpPr/>
          <p:nvPr/>
        </p:nvSpPr>
        <p:spPr>
          <a:xfrm>
            <a:off x="6369426" y="2571750"/>
            <a:ext cx="2335662" cy="202219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400" dirty="0">
                <a:solidFill>
                  <a:schemeClr val="tx1"/>
                </a:solidFill>
              </a:rPr>
              <a:t>From an on-premises environment</a:t>
            </a:r>
          </a:p>
          <a:p>
            <a:pPr marL="342900" indent="-342900">
              <a:buFont typeface="+mj-lt"/>
              <a:buAutoNum type="arabicPeriod"/>
            </a:pPr>
            <a:endParaRPr lang="en-IN" sz="1400" dirty="0">
              <a:solidFill>
                <a:schemeClr val="tx1"/>
              </a:solidFill>
            </a:endParaRPr>
          </a:p>
          <a:p>
            <a:pPr marL="342900" indent="-342900">
              <a:buFont typeface="+mj-lt"/>
              <a:buAutoNum type="arabicPeriod"/>
            </a:pPr>
            <a:r>
              <a:rPr lang="en-IN" sz="1400" dirty="0">
                <a:solidFill>
                  <a:schemeClr val="tx1"/>
                </a:solidFill>
              </a:rPr>
              <a:t>From an AWS account, another VPC or region</a:t>
            </a:r>
          </a:p>
        </p:txBody>
      </p:sp>
      <p:sp>
        <p:nvSpPr>
          <p:cNvPr id="14" name="TextBox 13">
            <a:extLst>
              <a:ext uri="{FF2B5EF4-FFF2-40B4-BE49-F238E27FC236}">
                <a16:creationId xmlns:a16="http://schemas.microsoft.com/office/drawing/2014/main" id="{33F90DCE-11D4-4666-A6FC-E5BACBC8F7AB}"/>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spTree>
    <p:extLst>
      <p:ext uri="{BB962C8B-B14F-4D97-AF65-F5344CB8AC3E}">
        <p14:creationId xmlns:p14="http://schemas.microsoft.com/office/powerpoint/2010/main" val="390200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6A0ECB-30CA-4925-9DD8-51ED5612B95D}"/>
              </a:ext>
            </a:extLst>
          </p:cNvPr>
          <p:cNvSpPr/>
          <p:nvPr/>
        </p:nvSpPr>
        <p:spPr>
          <a:xfrm>
            <a:off x="3584446" y="877614"/>
            <a:ext cx="1975106"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Failover Process</a:t>
            </a:r>
          </a:p>
        </p:txBody>
      </p:sp>
      <p:sp>
        <p:nvSpPr>
          <p:cNvPr id="14" name="Rectangle: Rounded Corners 13">
            <a:extLst>
              <a:ext uri="{FF2B5EF4-FFF2-40B4-BE49-F238E27FC236}">
                <a16:creationId xmlns:a16="http://schemas.microsoft.com/office/drawing/2014/main" id="{115C72DB-DDF0-44B8-A7FA-26FF574D4D23}"/>
              </a:ext>
            </a:extLst>
          </p:cNvPr>
          <p:cNvSpPr/>
          <p:nvPr/>
        </p:nvSpPr>
        <p:spPr>
          <a:xfrm>
            <a:off x="810507" y="1804697"/>
            <a:ext cx="7522985" cy="654509"/>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The Multi-AZ file system will start failover automatically if any of the below conditions prevail:</a:t>
            </a:r>
          </a:p>
        </p:txBody>
      </p:sp>
      <p:sp>
        <p:nvSpPr>
          <p:cNvPr id="15" name="Rectangle: Rounded Corners 14">
            <a:extLst>
              <a:ext uri="{FF2B5EF4-FFF2-40B4-BE49-F238E27FC236}">
                <a16:creationId xmlns:a16="http://schemas.microsoft.com/office/drawing/2014/main" id="{E3AFECA0-DD2E-4FD9-84B8-9BB0F4263215}"/>
              </a:ext>
            </a:extLst>
          </p:cNvPr>
          <p:cNvSpPr/>
          <p:nvPr/>
        </p:nvSpPr>
        <p:spPr>
          <a:xfrm>
            <a:off x="360193" y="2837083"/>
            <a:ext cx="5066047" cy="180002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solidFill>
                  <a:schemeClr val="tx1"/>
                </a:solidFill>
              </a:rPr>
              <a:t>An availability zone outage</a:t>
            </a:r>
          </a:p>
          <a:p>
            <a:pPr marL="342900" indent="-342900">
              <a:buFont typeface="+mj-lt"/>
              <a:buAutoNum type="arabicPeriod"/>
            </a:pPr>
            <a:endParaRPr lang="en-US" sz="1400" dirty="0">
              <a:solidFill>
                <a:schemeClr val="tx1"/>
              </a:solidFill>
            </a:endParaRPr>
          </a:p>
          <a:p>
            <a:pPr marL="342900" indent="-342900">
              <a:buFont typeface="+mj-lt"/>
              <a:buAutoNum type="arabicPeriod"/>
            </a:pPr>
            <a:r>
              <a:rPr lang="en-US" sz="1400" dirty="0">
                <a:solidFill>
                  <a:schemeClr val="tx1"/>
                </a:solidFill>
              </a:rPr>
              <a:t>The preferred file server is unavailable</a:t>
            </a:r>
          </a:p>
          <a:p>
            <a:pPr marL="342900" indent="-342900">
              <a:buFont typeface="+mj-lt"/>
              <a:buAutoNum type="arabicPeriod"/>
            </a:pPr>
            <a:endParaRPr lang="en-US" sz="1400" dirty="0">
              <a:solidFill>
                <a:schemeClr val="tx1"/>
              </a:solidFill>
            </a:endParaRPr>
          </a:p>
          <a:p>
            <a:pPr marL="342900" indent="-342900">
              <a:buFont typeface="+mj-lt"/>
              <a:buAutoNum type="arabicPeriod"/>
            </a:pPr>
            <a:r>
              <a:rPr lang="en-US" sz="1400" dirty="0">
                <a:solidFill>
                  <a:schemeClr val="tx1"/>
                </a:solidFill>
              </a:rPr>
              <a:t>The preferred file server undergoes planned maintenance</a:t>
            </a:r>
            <a:endParaRPr lang="en-IN" sz="1400" dirty="0">
              <a:solidFill>
                <a:schemeClr val="tx1"/>
              </a:solidFill>
            </a:endParaRPr>
          </a:p>
        </p:txBody>
      </p:sp>
      <p:pic>
        <p:nvPicPr>
          <p:cNvPr id="3" name="Picture 2">
            <a:extLst>
              <a:ext uri="{FF2B5EF4-FFF2-40B4-BE49-F238E27FC236}">
                <a16:creationId xmlns:a16="http://schemas.microsoft.com/office/drawing/2014/main" id="{EA328DD0-1432-4F47-82DD-CC8DF6139951}"/>
              </a:ext>
            </a:extLst>
          </p:cNvPr>
          <p:cNvPicPr>
            <a:picLocks noChangeAspect="1"/>
          </p:cNvPicPr>
          <p:nvPr/>
        </p:nvPicPr>
        <p:blipFill>
          <a:blip r:embed="rId3"/>
          <a:stretch>
            <a:fillRect/>
          </a:stretch>
        </p:blipFill>
        <p:spPr>
          <a:xfrm>
            <a:off x="5976802" y="2558752"/>
            <a:ext cx="2356690" cy="2356690"/>
          </a:xfrm>
          <a:prstGeom prst="rect">
            <a:avLst/>
          </a:prstGeom>
        </p:spPr>
      </p:pic>
      <p:sp>
        <p:nvSpPr>
          <p:cNvPr id="8" name="TextBox 7">
            <a:extLst>
              <a:ext uri="{FF2B5EF4-FFF2-40B4-BE49-F238E27FC236}">
                <a16:creationId xmlns:a16="http://schemas.microsoft.com/office/drawing/2014/main" id="{166EA417-14D9-4DFF-8D7F-FAD44CEC73AC}"/>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spTree>
    <p:extLst>
      <p:ext uri="{BB962C8B-B14F-4D97-AF65-F5344CB8AC3E}">
        <p14:creationId xmlns:p14="http://schemas.microsoft.com/office/powerpoint/2010/main" val="281010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6A0ECB-30CA-4925-9DD8-51ED5612B95D}"/>
              </a:ext>
            </a:extLst>
          </p:cNvPr>
          <p:cNvSpPr/>
          <p:nvPr/>
        </p:nvSpPr>
        <p:spPr>
          <a:xfrm>
            <a:off x="3584446" y="877614"/>
            <a:ext cx="1975106"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Failover Process</a:t>
            </a:r>
          </a:p>
        </p:txBody>
      </p:sp>
      <p:sp>
        <p:nvSpPr>
          <p:cNvPr id="14" name="Rectangle: Rounded Corners 13">
            <a:extLst>
              <a:ext uri="{FF2B5EF4-FFF2-40B4-BE49-F238E27FC236}">
                <a16:creationId xmlns:a16="http://schemas.microsoft.com/office/drawing/2014/main" id="{115C72DB-DDF0-44B8-A7FA-26FF574D4D23}"/>
              </a:ext>
            </a:extLst>
          </p:cNvPr>
          <p:cNvSpPr/>
          <p:nvPr/>
        </p:nvSpPr>
        <p:spPr>
          <a:xfrm>
            <a:off x="2128722" y="1593087"/>
            <a:ext cx="4886556" cy="654509"/>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What exactly happens when a failover process starts?</a:t>
            </a:r>
          </a:p>
        </p:txBody>
      </p:sp>
      <p:sp>
        <p:nvSpPr>
          <p:cNvPr id="15" name="Rectangle: Rounded Corners 14">
            <a:extLst>
              <a:ext uri="{FF2B5EF4-FFF2-40B4-BE49-F238E27FC236}">
                <a16:creationId xmlns:a16="http://schemas.microsoft.com/office/drawing/2014/main" id="{E3AFECA0-DD2E-4FD9-84B8-9BB0F4263215}"/>
              </a:ext>
            </a:extLst>
          </p:cNvPr>
          <p:cNvSpPr/>
          <p:nvPr/>
        </p:nvSpPr>
        <p:spPr>
          <a:xfrm>
            <a:off x="863193" y="2571750"/>
            <a:ext cx="7417614" cy="213192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solidFill>
                  <a:schemeClr val="tx1"/>
                </a:solidFill>
              </a:rPr>
              <a:t>When failing over from a file system server to another, the new file system will start serving all read and write requests</a:t>
            </a:r>
          </a:p>
          <a:p>
            <a:pPr marL="342900" indent="-342900">
              <a:buFont typeface="+mj-lt"/>
              <a:buAutoNum type="arabicPeriod"/>
            </a:pPr>
            <a:endParaRPr lang="en-US" sz="1400" dirty="0">
              <a:solidFill>
                <a:schemeClr val="tx1"/>
              </a:solidFill>
            </a:endParaRPr>
          </a:p>
          <a:p>
            <a:pPr marL="342900" indent="-342900">
              <a:buFont typeface="+mj-lt"/>
              <a:buAutoNum type="arabicPeriod"/>
            </a:pPr>
            <a:r>
              <a:rPr lang="en-US" sz="1400" dirty="0">
                <a:solidFill>
                  <a:schemeClr val="tx1"/>
                </a:solidFill>
              </a:rPr>
              <a:t>Once all resources are available in the required subnet, FSx automatically goes back to the preferred file server</a:t>
            </a:r>
          </a:p>
          <a:p>
            <a:pPr marL="342900" indent="-342900">
              <a:buFont typeface="+mj-lt"/>
              <a:buAutoNum type="arabicPeriod"/>
            </a:pPr>
            <a:endParaRPr lang="en-US" sz="1400" dirty="0">
              <a:solidFill>
                <a:schemeClr val="tx1"/>
              </a:solidFill>
            </a:endParaRPr>
          </a:p>
          <a:p>
            <a:pPr marL="342900" indent="-342900">
              <a:buFont typeface="+mj-lt"/>
              <a:buAutoNum type="arabicPeriod"/>
            </a:pPr>
            <a:r>
              <a:rPr lang="en-US" sz="1400" dirty="0">
                <a:solidFill>
                  <a:schemeClr val="tx1"/>
                </a:solidFill>
              </a:rPr>
              <a:t>For a failover to complete, it takes around 30 seconds from when it detected a failure</a:t>
            </a:r>
            <a:endParaRPr lang="en-IN" sz="1400" dirty="0">
              <a:solidFill>
                <a:schemeClr val="tx1"/>
              </a:solidFill>
            </a:endParaRPr>
          </a:p>
        </p:txBody>
      </p:sp>
      <p:sp>
        <p:nvSpPr>
          <p:cNvPr id="6" name="TextBox 5">
            <a:extLst>
              <a:ext uri="{FF2B5EF4-FFF2-40B4-BE49-F238E27FC236}">
                <a16:creationId xmlns:a16="http://schemas.microsoft.com/office/drawing/2014/main" id="{2045F571-8BA1-456C-9752-3FABD52423B3}"/>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spTree>
    <p:extLst>
      <p:ext uri="{BB962C8B-B14F-4D97-AF65-F5344CB8AC3E}">
        <p14:creationId xmlns:p14="http://schemas.microsoft.com/office/powerpoint/2010/main" val="244099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1001917" y="1790699"/>
            <a:ext cx="7140165" cy="1562102"/>
          </a:xfrm>
          <a:prstGeom prst="rect">
            <a:avLst/>
          </a:prstGeom>
        </p:spPr>
        <p:txBody>
          <a:bodyPr anchor="ctr"/>
          <a:lstStyle/>
          <a:p>
            <a:pPr algn="ctr"/>
            <a:r>
              <a:rPr lang="en-US" dirty="0"/>
              <a:t>Amazon FSx for</a:t>
            </a:r>
            <a:r>
              <a:rPr lang="en-US" b="1" dirty="0"/>
              <a:t> </a:t>
            </a:r>
          </a:p>
          <a:p>
            <a:pPr algn="ctr"/>
            <a:r>
              <a:rPr lang="en-US" b="1" dirty="0"/>
              <a:t>Lustre</a:t>
            </a:r>
          </a:p>
        </p:txBody>
      </p:sp>
    </p:spTree>
    <p:extLst>
      <p:ext uri="{BB962C8B-B14F-4D97-AF65-F5344CB8AC3E}">
        <p14:creationId xmlns:p14="http://schemas.microsoft.com/office/powerpoint/2010/main" val="19064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A47902-1296-4F5A-8345-98EABA23DBB5}"/>
              </a:ext>
            </a:extLst>
          </p:cNvPr>
          <p:cNvGrpSpPr/>
          <p:nvPr/>
        </p:nvGrpSpPr>
        <p:grpSpPr>
          <a:xfrm>
            <a:off x="3224434" y="914400"/>
            <a:ext cx="2695131" cy="884258"/>
            <a:chOff x="5310781" y="914400"/>
            <a:chExt cx="2695131" cy="884258"/>
          </a:xfrm>
        </p:grpSpPr>
        <p:pic>
          <p:nvPicPr>
            <p:cNvPr id="30" name="Picture 29">
              <a:extLst>
                <a:ext uri="{FF2B5EF4-FFF2-40B4-BE49-F238E27FC236}">
                  <a16:creationId xmlns:a16="http://schemas.microsoft.com/office/drawing/2014/main" id="{4D7749B7-681D-4E95-9E7E-1406C6DCE349}"/>
                </a:ext>
              </a:extLst>
            </p:cNvPr>
            <p:cNvPicPr>
              <a:picLocks noChangeAspect="1"/>
            </p:cNvPicPr>
            <p:nvPr/>
          </p:nvPicPr>
          <p:blipFill rotWithShape="1">
            <a:blip r:embed="rId3"/>
            <a:srcRect l="10995" t="4728" r="25629" b="52224"/>
            <a:stretch/>
          </p:blipFill>
          <p:spPr>
            <a:xfrm>
              <a:off x="6056673" y="914400"/>
              <a:ext cx="1203348" cy="541284"/>
            </a:xfrm>
            <a:prstGeom prst="rect">
              <a:avLst/>
            </a:prstGeom>
          </p:spPr>
        </p:pic>
        <p:sp>
          <p:nvSpPr>
            <p:cNvPr id="32" name="TextBox 31">
              <a:extLst>
                <a:ext uri="{FF2B5EF4-FFF2-40B4-BE49-F238E27FC236}">
                  <a16:creationId xmlns:a16="http://schemas.microsoft.com/office/drawing/2014/main" id="{71202D95-4121-4006-9CC6-A99F06F6C810}"/>
                </a:ext>
              </a:extLst>
            </p:cNvPr>
            <p:cNvSpPr txBox="1"/>
            <p:nvPr/>
          </p:nvSpPr>
          <p:spPr>
            <a:xfrm>
              <a:off x="5310781" y="1429326"/>
              <a:ext cx="2695131" cy="369332"/>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For Lustre</a:t>
              </a:r>
            </a:p>
          </p:txBody>
        </p:sp>
      </p:grpSp>
      <p:sp>
        <p:nvSpPr>
          <p:cNvPr id="38" name="TextBox 37">
            <a:extLst>
              <a:ext uri="{FF2B5EF4-FFF2-40B4-BE49-F238E27FC236}">
                <a16:creationId xmlns:a16="http://schemas.microsoft.com/office/drawing/2014/main" id="{1B2889B0-11C7-4994-982E-3CF73A9243E1}"/>
              </a:ext>
            </a:extLst>
          </p:cNvPr>
          <p:cNvSpPr txBox="1"/>
          <p:nvPr/>
        </p:nvSpPr>
        <p:spPr>
          <a:xfrm>
            <a:off x="228811" y="168938"/>
            <a:ext cx="3476849" cy="523220"/>
          </a:xfrm>
          <a:prstGeom prst="rect">
            <a:avLst/>
          </a:prstGeom>
          <a:noFill/>
        </p:spPr>
        <p:txBody>
          <a:bodyPr wrap="none" rtlCol="0">
            <a:spAutoFit/>
          </a:bodyPr>
          <a:lstStyle/>
          <a:p>
            <a:r>
              <a:rPr lang="en-US" sz="2800" b="1" dirty="0">
                <a:solidFill>
                  <a:schemeClr val="accent2"/>
                </a:solidFill>
              </a:rPr>
              <a:t>Amazon FSx for Lustre</a:t>
            </a:r>
          </a:p>
        </p:txBody>
      </p:sp>
      <p:sp>
        <p:nvSpPr>
          <p:cNvPr id="12" name="Rectangle: Rounded Corners 11">
            <a:extLst>
              <a:ext uri="{FF2B5EF4-FFF2-40B4-BE49-F238E27FC236}">
                <a16:creationId xmlns:a16="http://schemas.microsoft.com/office/drawing/2014/main" id="{877043C4-6751-4FF6-939E-9A988C2D358A}"/>
              </a:ext>
            </a:extLst>
          </p:cNvPr>
          <p:cNvSpPr/>
          <p:nvPr/>
        </p:nvSpPr>
        <p:spPr>
          <a:xfrm>
            <a:off x="913859" y="2226642"/>
            <a:ext cx="7316273" cy="790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FSx for Lustre makes it very easy to launch and run the world’s most popular file system</a:t>
            </a:r>
          </a:p>
        </p:txBody>
      </p:sp>
      <p:grpSp>
        <p:nvGrpSpPr>
          <p:cNvPr id="2" name="Group 1">
            <a:extLst>
              <a:ext uri="{FF2B5EF4-FFF2-40B4-BE49-F238E27FC236}">
                <a16:creationId xmlns:a16="http://schemas.microsoft.com/office/drawing/2014/main" id="{50DEC145-C044-4841-90F3-84D1E96F1D90}"/>
              </a:ext>
            </a:extLst>
          </p:cNvPr>
          <p:cNvGrpSpPr/>
          <p:nvPr/>
        </p:nvGrpSpPr>
        <p:grpSpPr>
          <a:xfrm>
            <a:off x="1333069" y="3447421"/>
            <a:ext cx="6600062" cy="922664"/>
            <a:chOff x="1308071" y="3447421"/>
            <a:chExt cx="6600062" cy="922664"/>
          </a:xfrm>
        </p:grpSpPr>
        <p:sp>
          <p:nvSpPr>
            <p:cNvPr id="13" name="Rectangle: Rounded Corners 12">
              <a:extLst>
                <a:ext uri="{FF2B5EF4-FFF2-40B4-BE49-F238E27FC236}">
                  <a16:creationId xmlns:a16="http://schemas.microsoft.com/office/drawing/2014/main" id="{E91023CA-9C04-487D-9108-4EB18E61643E}"/>
                </a:ext>
              </a:extLst>
            </p:cNvPr>
            <p:cNvSpPr/>
            <p:nvPr/>
          </p:nvSpPr>
          <p:spPr>
            <a:xfrm>
              <a:off x="3650457" y="3447421"/>
              <a:ext cx="4257676" cy="92266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Lustre file system is an open-source, parallel file system that supports many requirements of leadership-class HPC simulation environments</a:t>
              </a:r>
              <a:endParaRPr lang="en-IN" dirty="0">
                <a:solidFill>
                  <a:schemeClr val="tx1"/>
                </a:solidFill>
              </a:endParaRPr>
            </a:p>
          </p:txBody>
        </p:sp>
        <p:pic>
          <p:nvPicPr>
            <p:cNvPr id="1026" name="Picture 2">
              <a:extLst>
                <a:ext uri="{FF2B5EF4-FFF2-40B4-BE49-F238E27FC236}">
                  <a16:creationId xmlns:a16="http://schemas.microsoft.com/office/drawing/2014/main" id="{308A9465-06C3-4EDF-B94E-09E314696D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00" t="39327" r="10500" b="38250"/>
            <a:stretch/>
          </p:blipFill>
          <p:spPr bwMode="auto">
            <a:xfrm>
              <a:off x="1308071" y="3623065"/>
              <a:ext cx="2013006" cy="571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4589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7CA2F9DC-C1E8-43B5-88BA-297039531CBA}"/>
              </a:ext>
            </a:extLst>
          </p:cNvPr>
          <p:cNvSpPr/>
          <p:nvPr/>
        </p:nvSpPr>
        <p:spPr>
          <a:xfrm>
            <a:off x="5450683"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Data accessible to other </a:t>
            </a:r>
          </a:p>
          <a:p>
            <a:pPr algn="ctr"/>
            <a:r>
              <a:rPr lang="en-US" sz="1400" dirty="0">
                <a:solidFill>
                  <a:schemeClr val="tx1"/>
                </a:solidFill>
              </a:rPr>
              <a:t>AWS services</a:t>
            </a:r>
          </a:p>
        </p:txBody>
      </p:sp>
      <p:sp>
        <p:nvSpPr>
          <p:cNvPr id="11" name="Rectangle: Rounded Corners 10">
            <a:extLst>
              <a:ext uri="{FF2B5EF4-FFF2-40B4-BE49-F238E27FC236}">
                <a16:creationId xmlns:a16="http://schemas.microsoft.com/office/drawing/2014/main" id="{F7DCA29F-EEF6-4B49-91D2-B5BD4993F8DB}"/>
              </a:ext>
            </a:extLst>
          </p:cNvPr>
          <p:cNvSpPr/>
          <p:nvPr/>
        </p:nvSpPr>
        <p:spPr>
          <a:xfrm>
            <a:off x="5450683"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Simple and fully managed</a:t>
            </a:r>
          </a:p>
        </p:txBody>
      </p:sp>
      <p:sp>
        <p:nvSpPr>
          <p:cNvPr id="14" name="Rectangle: Rounded Corners 13">
            <a:extLst>
              <a:ext uri="{FF2B5EF4-FFF2-40B4-BE49-F238E27FC236}">
                <a16:creationId xmlns:a16="http://schemas.microsoft.com/office/drawing/2014/main" id="{BF3653FD-EF3D-4E4B-82F4-7935C4895C3E}"/>
              </a:ext>
            </a:extLst>
          </p:cNvPr>
          <p:cNvSpPr/>
          <p:nvPr/>
        </p:nvSpPr>
        <p:spPr>
          <a:xfrm>
            <a:off x="5450683"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Multiple deployment options</a:t>
            </a:r>
          </a:p>
        </p:txBody>
      </p:sp>
      <p:sp>
        <p:nvSpPr>
          <p:cNvPr id="15" name="Rectangle: Rounded Corners 14">
            <a:extLst>
              <a:ext uri="{FF2B5EF4-FFF2-40B4-BE49-F238E27FC236}">
                <a16:creationId xmlns:a16="http://schemas.microsoft.com/office/drawing/2014/main" id="{D9864F0E-B724-4448-A493-A3B012B9B64B}"/>
              </a:ext>
            </a:extLst>
          </p:cNvPr>
          <p:cNvSpPr/>
          <p:nvPr/>
        </p:nvSpPr>
        <p:spPr>
          <a:xfrm>
            <a:off x="1400176"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Seamless integration with our </a:t>
            </a:r>
          </a:p>
          <a:p>
            <a:pPr algn="ctr"/>
            <a:r>
              <a:rPr lang="en-US" sz="1400" dirty="0">
                <a:solidFill>
                  <a:schemeClr val="tx1"/>
                </a:solidFill>
              </a:rPr>
              <a:t>Amazon S3 data</a:t>
            </a:r>
          </a:p>
        </p:txBody>
      </p:sp>
      <p:sp>
        <p:nvSpPr>
          <p:cNvPr id="16" name="Rectangle: Rounded Corners 15">
            <a:extLst>
              <a:ext uri="{FF2B5EF4-FFF2-40B4-BE49-F238E27FC236}">
                <a16:creationId xmlns:a16="http://schemas.microsoft.com/office/drawing/2014/main" id="{9B661E2C-B414-4E07-8D5D-528BDF532043}"/>
              </a:ext>
            </a:extLst>
          </p:cNvPr>
          <p:cNvSpPr/>
          <p:nvPr/>
        </p:nvSpPr>
        <p:spPr>
          <a:xfrm>
            <a:off x="1400176"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Accessible from on-premises</a:t>
            </a:r>
          </a:p>
        </p:txBody>
      </p:sp>
      <p:sp>
        <p:nvSpPr>
          <p:cNvPr id="17" name="Rectangle: Rounded Corners 16">
            <a:extLst>
              <a:ext uri="{FF2B5EF4-FFF2-40B4-BE49-F238E27FC236}">
                <a16:creationId xmlns:a16="http://schemas.microsoft.com/office/drawing/2014/main" id="{0AF34AF7-E273-4AAF-BCCF-73CDC7841948}"/>
              </a:ext>
            </a:extLst>
          </p:cNvPr>
          <p:cNvSpPr/>
          <p:nvPr/>
        </p:nvSpPr>
        <p:spPr>
          <a:xfrm>
            <a:off x="1400176"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Most popular high-performance </a:t>
            </a:r>
          </a:p>
          <a:p>
            <a:pPr algn="ctr"/>
            <a:r>
              <a:rPr lang="en-US" sz="1400" dirty="0">
                <a:solidFill>
                  <a:schemeClr val="tx1"/>
                </a:solidFill>
              </a:rPr>
              <a:t>file system</a:t>
            </a:r>
          </a:p>
        </p:txBody>
      </p:sp>
      <p:sp>
        <p:nvSpPr>
          <p:cNvPr id="18" name="Oval 17">
            <a:extLst>
              <a:ext uri="{FF2B5EF4-FFF2-40B4-BE49-F238E27FC236}">
                <a16:creationId xmlns:a16="http://schemas.microsoft.com/office/drawing/2014/main" id="{257C36E0-D1BE-44C3-BD43-E35141651164}"/>
              </a:ext>
            </a:extLst>
          </p:cNvPr>
          <p:cNvSpPr/>
          <p:nvPr/>
        </p:nvSpPr>
        <p:spPr>
          <a:xfrm>
            <a:off x="650081"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18">
            <a:extLst>
              <a:ext uri="{FF2B5EF4-FFF2-40B4-BE49-F238E27FC236}">
                <a16:creationId xmlns:a16="http://schemas.microsoft.com/office/drawing/2014/main" id="{77A7B9EF-B191-4465-B79C-CF93E085507E}"/>
              </a:ext>
            </a:extLst>
          </p:cNvPr>
          <p:cNvSpPr/>
          <p:nvPr/>
        </p:nvSpPr>
        <p:spPr>
          <a:xfrm>
            <a:off x="650081"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Oval 19">
            <a:extLst>
              <a:ext uri="{FF2B5EF4-FFF2-40B4-BE49-F238E27FC236}">
                <a16:creationId xmlns:a16="http://schemas.microsoft.com/office/drawing/2014/main" id="{DF69CE95-0289-48E9-95B9-AADD64910762}"/>
              </a:ext>
            </a:extLst>
          </p:cNvPr>
          <p:cNvSpPr/>
          <p:nvPr/>
        </p:nvSpPr>
        <p:spPr>
          <a:xfrm>
            <a:off x="65008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Oval 20">
            <a:extLst>
              <a:ext uri="{FF2B5EF4-FFF2-40B4-BE49-F238E27FC236}">
                <a16:creationId xmlns:a16="http://schemas.microsoft.com/office/drawing/2014/main" id="{40785BC9-F3F7-4920-8A82-08B478C4A0E5}"/>
              </a:ext>
            </a:extLst>
          </p:cNvPr>
          <p:cNvSpPr/>
          <p:nvPr/>
        </p:nvSpPr>
        <p:spPr>
          <a:xfrm>
            <a:off x="4729164"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Oval 21">
            <a:extLst>
              <a:ext uri="{FF2B5EF4-FFF2-40B4-BE49-F238E27FC236}">
                <a16:creationId xmlns:a16="http://schemas.microsoft.com/office/drawing/2014/main" id="{B3288A0A-AEF6-4945-B024-476F7C19693A}"/>
              </a:ext>
            </a:extLst>
          </p:cNvPr>
          <p:cNvSpPr/>
          <p:nvPr/>
        </p:nvSpPr>
        <p:spPr>
          <a:xfrm>
            <a:off x="4729164"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Oval 22">
            <a:extLst>
              <a:ext uri="{FF2B5EF4-FFF2-40B4-BE49-F238E27FC236}">
                <a16:creationId xmlns:a16="http://schemas.microsoft.com/office/drawing/2014/main" id="{FB86FAB4-BB5E-476B-AC79-173FC940426E}"/>
              </a:ext>
            </a:extLst>
          </p:cNvPr>
          <p:cNvSpPr/>
          <p:nvPr/>
        </p:nvSpPr>
        <p:spPr>
          <a:xfrm>
            <a:off x="474885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4" name="Picture 23">
            <a:extLst>
              <a:ext uri="{FF2B5EF4-FFF2-40B4-BE49-F238E27FC236}">
                <a16:creationId xmlns:a16="http://schemas.microsoft.com/office/drawing/2014/main" id="{CA3A3749-9453-4B74-B49A-5A66044A612F}"/>
              </a:ext>
            </a:extLst>
          </p:cNvPr>
          <p:cNvPicPr>
            <a:picLocks noChangeAspect="1"/>
          </p:cNvPicPr>
          <p:nvPr/>
        </p:nvPicPr>
        <p:blipFill>
          <a:blip r:embed="rId3"/>
          <a:stretch>
            <a:fillRect/>
          </a:stretch>
        </p:blipFill>
        <p:spPr>
          <a:xfrm>
            <a:off x="4909588" y="4001827"/>
            <a:ext cx="664364" cy="664364"/>
          </a:xfrm>
          <a:prstGeom prst="rect">
            <a:avLst/>
          </a:prstGeom>
        </p:spPr>
      </p:pic>
      <p:sp>
        <p:nvSpPr>
          <p:cNvPr id="31" name="Rectangle: Rounded Corners 30">
            <a:extLst>
              <a:ext uri="{FF2B5EF4-FFF2-40B4-BE49-F238E27FC236}">
                <a16:creationId xmlns:a16="http://schemas.microsoft.com/office/drawing/2014/main" id="{681E2599-C96F-4DF3-A4AD-C1025E4D63C4}"/>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Features of Amazon FSx for Lustre</a:t>
            </a:r>
          </a:p>
        </p:txBody>
      </p:sp>
      <p:sp>
        <p:nvSpPr>
          <p:cNvPr id="33" name="TextBox 32">
            <a:extLst>
              <a:ext uri="{FF2B5EF4-FFF2-40B4-BE49-F238E27FC236}">
                <a16:creationId xmlns:a16="http://schemas.microsoft.com/office/drawing/2014/main" id="{8664596D-4AC0-4976-97CD-5A9AC400D92A}"/>
              </a:ext>
            </a:extLst>
          </p:cNvPr>
          <p:cNvSpPr txBox="1"/>
          <p:nvPr/>
        </p:nvSpPr>
        <p:spPr>
          <a:xfrm>
            <a:off x="228811" y="168938"/>
            <a:ext cx="3476849" cy="523220"/>
          </a:xfrm>
          <a:prstGeom prst="rect">
            <a:avLst/>
          </a:prstGeom>
          <a:noFill/>
        </p:spPr>
        <p:txBody>
          <a:bodyPr wrap="none" rtlCol="0">
            <a:spAutoFit/>
          </a:bodyPr>
          <a:lstStyle/>
          <a:p>
            <a:r>
              <a:rPr lang="en-US" sz="2800" b="1" dirty="0">
                <a:solidFill>
                  <a:schemeClr val="accent2"/>
                </a:solidFill>
              </a:rPr>
              <a:t>Amazon FSx for Lustre</a:t>
            </a:r>
          </a:p>
        </p:txBody>
      </p:sp>
      <p:pic>
        <p:nvPicPr>
          <p:cNvPr id="4" name="Picture 3">
            <a:extLst>
              <a:ext uri="{FF2B5EF4-FFF2-40B4-BE49-F238E27FC236}">
                <a16:creationId xmlns:a16="http://schemas.microsoft.com/office/drawing/2014/main" id="{76EDD237-4000-4F5E-BB79-D84338CC3ADF}"/>
              </a:ext>
            </a:extLst>
          </p:cNvPr>
          <p:cNvPicPr>
            <a:picLocks noChangeAspect="1"/>
          </p:cNvPicPr>
          <p:nvPr/>
        </p:nvPicPr>
        <p:blipFill>
          <a:blip r:embed="rId4"/>
          <a:stretch>
            <a:fillRect/>
          </a:stretch>
        </p:blipFill>
        <p:spPr>
          <a:xfrm>
            <a:off x="814253" y="4016375"/>
            <a:ext cx="657494" cy="657494"/>
          </a:xfrm>
          <a:prstGeom prst="rect">
            <a:avLst/>
          </a:prstGeom>
        </p:spPr>
      </p:pic>
      <p:pic>
        <p:nvPicPr>
          <p:cNvPr id="6" name="Picture 5">
            <a:extLst>
              <a:ext uri="{FF2B5EF4-FFF2-40B4-BE49-F238E27FC236}">
                <a16:creationId xmlns:a16="http://schemas.microsoft.com/office/drawing/2014/main" id="{EEEFFDE1-1092-4BE8-BC6E-649FC0F163E1}"/>
              </a:ext>
            </a:extLst>
          </p:cNvPr>
          <p:cNvPicPr>
            <a:picLocks noChangeAspect="1"/>
          </p:cNvPicPr>
          <p:nvPr/>
        </p:nvPicPr>
        <p:blipFill>
          <a:blip r:embed="rId5"/>
          <a:stretch>
            <a:fillRect/>
          </a:stretch>
        </p:blipFill>
        <p:spPr>
          <a:xfrm>
            <a:off x="4895853" y="2906317"/>
            <a:ext cx="652460" cy="652460"/>
          </a:xfrm>
          <a:prstGeom prst="rect">
            <a:avLst/>
          </a:prstGeom>
        </p:spPr>
      </p:pic>
      <p:pic>
        <p:nvPicPr>
          <p:cNvPr id="9" name="Picture 8">
            <a:extLst>
              <a:ext uri="{FF2B5EF4-FFF2-40B4-BE49-F238E27FC236}">
                <a16:creationId xmlns:a16="http://schemas.microsoft.com/office/drawing/2014/main" id="{7EB3D299-D4A6-488C-BAAC-E6E817B0B60E}"/>
              </a:ext>
            </a:extLst>
          </p:cNvPr>
          <p:cNvPicPr>
            <a:picLocks noChangeAspect="1"/>
          </p:cNvPicPr>
          <p:nvPr/>
        </p:nvPicPr>
        <p:blipFill>
          <a:blip r:embed="rId6"/>
          <a:stretch>
            <a:fillRect/>
          </a:stretch>
        </p:blipFill>
        <p:spPr>
          <a:xfrm>
            <a:off x="778669" y="2871789"/>
            <a:ext cx="728662" cy="728662"/>
          </a:xfrm>
          <a:prstGeom prst="rect">
            <a:avLst/>
          </a:prstGeom>
        </p:spPr>
      </p:pic>
      <p:pic>
        <p:nvPicPr>
          <p:cNvPr id="35" name="Picture 34">
            <a:extLst>
              <a:ext uri="{FF2B5EF4-FFF2-40B4-BE49-F238E27FC236}">
                <a16:creationId xmlns:a16="http://schemas.microsoft.com/office/drawing/2014/main" id="{7E63E642-13E9-42C4-A135-B5D6C0E81C23}"/>
              </a:ext>
            </a:extLst>
          </p:cNvPr>
          <p:cNvPicPr>
            <a:picLocks noChangeAspect="1"/>
          </p:cNvPicPr>
          <p:nvPr/>
        </p:nvPicPr>
        <p:blipFill>
          <a:blip r:embed="rId7"/>
          <a:stretch>
            <a:fillRect/>
          </a:stretch>
        </p:blipFill>
        <p:spPr>
          <a:xfrm>
            <a:off x="4884495" y="1787678"/>
            <a:ext cx="675176" cy="675176"/>
          </a:xfrm>
          <a:prstGeom prst="rect">
            <a:avLst/>
          </a:prstGeom>
        </p:spPr>
      </p:pic>
      <p:pic>
        <p:nvPicPr>
          <p:cNvPr id="37" name="Picture 36">
            <a:extLst>
              <a:ext uri="{FF2B5EF4-FFF2-40B4-BE49-F238E27FC236}">
                <a16:creationId xmlns:a16="http://schemas.microsoft.com/office/drawing/2014/main" id="{0E37FE66-1981-4C6C-8DDA-6AF380143C4C}"/>
              </a:ext>
            </a:extLst>
          </p:cNvPr>
          <p:cNvPicPr>
            <a:picLocks noChangeAspect="1"/>
          </p:cNvPicPr>
          <p:nvPr/>
        </p:nvPicPr>
        <p:blipFill>
          <a:blip r:embed="rId8"/>
          <a:stretch>
            <a:fillRect/>
          </a:stretch>
        </p:blipFill>
        <p:spPr>
          <a:xfrm>
            <a:off x="835026" y="1817292"/>
            <a:ext cx="615948" cy="615948"/>
          </a:xfrm>
          <a:prstGeom prst="rect">
            <a:avLst/>
          </a:prstGeom>
        </p:spPr>
      </p:pic>
    </p:spTree>
    <p:extLst>
      <p:ext uri="{BB962C8B-B14F-4D97-AF65-F5344CB8AC3E}">
        <p14:creationId xmlns:p14="http://schemas.microsoft.com/office/powerpoint/2010/main" val="196018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A6DE9-7FAC-4750-92D0-28CB657C2B12}"/>
              </a:ext>
            </a:extLst>
          </p:cNvPr>
          <p:cNvPicPr>
            <a:picLocks noChangeAspect="1"/>
          </p:cNvPicPr>
          <p:nvPr/>
        </p:nvPicPr>
        <p:blipFill>
          <a:blip r:embed="rId3"/>
          <a:stretch>
            <a:fillRect/>
          </a:stretch>
        </p:blipFill>
        <p:spPr>
          <a:xfrm>
            <a:off x="2043602" y="1789805"/>
            <a:ext cx="5056796" cy="3013546"/>
          </a:xfrm>
          <a:prstGeom prst="rect">
            <a:avLst/>
          </a:prstGeom>
          <a:ln>
            <a:noFill/>
          </a:ln>
          <a:effectLst>
            <a:outerShdw blurRad="292100" dist="139700" dir="2700000" algn="tl" rotWithShape="0">
              <a:srgbClr val="333333">
                <a:alpha val="65000"/>
              </a:srgbClr>
            </a:outerShdw>
          </a:effectLst>
        </p:spPr>
      </p:pic>
      <p:sp>
        <p:nvSpPr>
          <p:cNvPr id="4" name="Rectangle: Rounded Corners 3">
            <a:extLst>
              <a:ext uri="{FF2B5EF4-FFF2-40B4-BE49-F238E27FC236}">
                <a16:creationId xmlns:a16="http://schemas.microsoft.com/office/drawing/2014/main" id="{D902DF41-1240-40CF-AC6F-78BE76541B3A}"/>
              </a:ext>
            </a:extLst>
          </p:cNvPr>
          <p:cNvSpPr/>
          <p:nvPr/>
        </p:nvSpPr>
        <p:spPr>
          <a:xfrm>
            <a:off x="1050122" y="900114"/>
            <a:ext cx="7043748" cy="68173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We can integrate it with S3 that makes it easier to process datasets. When linked with S3, Lustre shows all S3 objects as files, and any change made will reflect in the S3 bucket as well</a:t>
            </a:r>
          </a:p>
        </p:txBody>
      </p:sp>
      <p:sp>
        <p:nvSpPr>
          <p:cNvPr id="6" name="TextBox 5">
            <a:extLst>
              <a:ext uri="{FF2B5EF4-FFF2-40B4-BE49-F238E27FC236}">
                <a16:creationId xmlns:a16="http://schemas.microsoft.com/office/drawing/2014/main" id="{99E2A98D-0673-4487-91A2-0FA19D654A1F}"/>
              </a:ext>
            </a:extLst>
          </p:cNvPr>
          <p:cNvSpPr txBox="1"/>
          <p:nvPr/>
        </p:nvSpPr>
        <p:spPr>
          <a:xfrm>
            <a:off x="228811" y="168938"/>
            <a:ext cx="3476849" cy="523220"/>
          </a:xfrm>
          <a:prstGeom prst="rect">
            <a:avLst/>
          </a:prstGeom>
          <a:noFill/>
        </p:spPr>
        <p:txBody>
          <a:bodyPr wrap="none" rtlCol="0">
            <a:spAutoFit/>
          </a:bodyPr>
          <a:lstStyle/>
          <a:p>
            <a:r>
              <a:rPr lang="en-US" sz="2800" b="1" dirty="0">
                <a:solidFill>
                  <a:schemeClr val="accent2"/>
                </a:solidFill>
              </a:rPr>
              <a:t>Amazon FSx for Lustre</a:t>
            </a:r>
          </a:p>
        </p:txBody>
      </p:sp>
    </p:spTree>
    <p:extLst>
      <p:ext uri="{BB962C8B-B14F-4D97-AF65-F5344CB8AC3E}">
        <p14:creationId xmlns:p14="http://schemas.microsoft.com/office/powerpoint/2010/main" val="4268838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8E9CD83-33B6-45CA-A9AD-915E6A364258}"/>
              </a:ext>
            </a:extLst>
          </p:cNvPr>
          <p:cNvSpPr txBox="1"/>
          <p:nvPr/>
        </p:nvSpPr>
        <p:spPr>
          <a:xfrm>
            <a:off x="228811" y="168938"/>
            <a:ext cx="3476849" cy="523220"/>
          </a:xfrm>
          <a:prstGeom prst="rect">
            <a:avLst/>
          </a:prstGeom>
          <a:noFill/>
        </p:spPr>
        <p:txBody>
          <a:bodyPr wrap="none" rtlCol="0">
            <a:spAutoFit/>
          </a:bodyPr>
          <a:lstStyle/>
          <a:p>
            <a:r>
              <a:rPr lang="en-US" sz="2800" b="1" dirty="0">
                <a:solidFill>
                  <a:schemeClr val="accent2"/>
                </a:solidFill>
              </a:rPr>
              <a:t>Amazon FSx for Lustre</a:t>
            </a:r>
          </a:p>
        </p:txBody>
      </p:sp>
      <p:sp>
        <p:nvSpPr>
          <p:cNvPr id="45" name="Rectangle: Rounded Corners 44">
            <a:extLst>
              <a:ext uri="{FF2B5EF4-FFF2-40B4-BE49-F238E27FC236}">
                <a16:creationId xmlns:a16="http://schemas.microsoft.com/office/drawing/2014/main" id="{AEB8C4BE-1646-49EF-8FB6-9F60FD9DA83C}"/>
              </a:ext>
            </a:extLst>
          </p:cNvPr>
          <p:cNvSpPr/>
          <p:nvPr/>
        </p:nvSpPr>
        <p:spPr>
          <a:xfrm>
            <a:off x="3591761" y="877614"/>
            <a:ext cx="1960476"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Use Cases</a:t>
            </a:r>
          </a:p>
        </p:txBody>
      </p:sp>
      <p:sp>
        <p:nvSpPr>
          <p:cNvPr id="48" name="Rectangle: Rounded Corners 47">
            <a:extLst>
              <a:ext uri="{FF2B5EF4-FFF2-40B4-BE49-F238E27FC236}">
                <a16:creationId xmlns:a16="http://schemas.microsoft.com/office/drawing/2014/main" id="{CE3CEEF2-3F4B-4AF8-A58B-0E345A009FE0}"/>
              </a:ext>
            </a:extLst>
          </p:cNvPr>
          <p:cNvSpPr/>
          <p:nvPr/>
        </p:nvSpPr>
        <p:spPr>
          <a:xfrm>
            <a:off x="4957304"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Media Processing and Transcoding</a:t>
            </a:r>
          </a:p>
        </p:txBody>
      </p:sp>
      <p:sp>
        <p:nvSpPr>
          <p:cNvPr id="49" name="Rectangle: Rounded Corners 48">
            <a:extLst>
              <a:ext uri="{FF2B5EF4-FFF2-40B4-BE49-F238E27FC236}">
                <a16:creationId xmlns:a16="http://schemas.microsoft.com/office/drawing/2014/main" id="{530238F7-333B-4190-A982-DC3DA5983C2D}"/>
              </a:ext>
            </a:extLst>
          </p:cNvPr>
          <p:cNvSpPr/>
          <p:nvPr/>
        </p:nvSpPr>
        <p:spPr>
          <a:xfrm>
            <a:off x="4870726"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Media workflows, such as video rendering and visual effects, need compute and storage resources to handle the massive amounts of data being created</a:t>
            </a:r>
            <a:endParaRPr lang="en-IN" sz="1400" dirty="0">
              <a:solidFill>
                <a:schemeClr val="tx1"/>
              </a:solidFill>
            </a:endParaRPr>
          </a:p>
        </p:txBody>
      </p:sp>
      <p:sp>
        <p:nvSpPr>
          <p:cNvPr id="51" name="Rectangle: Rounded Corners 50">
            <a:extLst>
              <a:ext uri="{FF2B5EF4-FFF2-40B4-BE49-F238E27FC236}">
                <a16:creationId xmlns:a16="http://schemas.microsoft.com/office/drawing/2014/main" id="{BAE9212C-D80B-44AD-9261-EE48F7C5863B}"/>
              </a:ext>
            </a:extLst>
          </p:cNvPr>
          <p:cNvSpPr/>
          <p:nvPr/>
        </p:nvSpPr>
        <p:spPr>
          <a:xfrm>
            <a:off x="733631"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Machine Learning</a:t>
            </a:r>
          </a:p>
        </p:txBody>
      </p:sp>
      <p:sp>
        <p:nvSpPr>
          <p:cNvPr id="52" name="Rectangle: Rounded Corners 51">
            <a:extLst>
              <a:ext uri="{FF2B5EF4-FFF2-40B4-BE49-F238E27FC236}">
                <a16:creationId xmlns:a16="http://schemas.microsoft.com/office/drawing/2014/main" id="{1EA46124-54C5-47B9-A274-C73EBBD7BBAF}"/>
              </a:ext>
            </a:extLst>
          </p:cNvPr>
          <p:cNvSpPr/>
          <p:nvPr/>
        </p:nvSpPr>
        <p:spPr>
          <a:xfrm>
            <a:off x="647050"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ML workloads use massive amounts of training data. Multiple instances need to process this training data simultaneously, so a shared file storage is very helpful</a:t>
            </a:r>
            <a:endParaRPr lang="en-IN" sz="1400" dirty="0">
              <a:solidFill>
                <a:schemeClr val="tx1"/>
              </a:solidFill>
            </a:endParaRPr>
          </a:p>
        </p:txBody>
      </p:sp>
      <p:pic>
        <p:nvPicPr>
          <p:cNvPr id="58" name="Picture 57">
            <a:extLst>
              <a:ext uri="{FF2B5EF4-FFF2-40B4-BE49-F238E27FC236}">
                <a16:creationId xmlns:a16="http://schemas.microsoft.com/office/drawing/2014/main" id="{14F031BC-9956-4CD6-B308-31AB6F8EB835}"/>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2997995" y="3074752"/>
            <a:ext cx="3155312" cy="283018"/>
          </a:xfrm>
          <a:prstGeom prst="rect">
            <a:avLst/>
          </a:prstGeom>
        </p:spPr>
      </p:pic>
      <p:pic>
        <p:nvPicPr>
          <p:cNvPr id="3" name="Picture 2">
            <a:extLst>
              <a:ext uri="{FF2B5EF4-FFF2-40B4-BE49-F238E27FC236}">
                <a16:creationId xmlns:a16="http://schemas.microsoft.com/office/drawing/2014/main" id="{DB64606D-2D3B-4BD2-B346-68676C8DD41B}"/>
              </a:ext>
            </a:extLst>
          </p:cNvPr>
          <p:cNvPicPr>
            <a:picLocks noChangeAspect="1"/>
          </p:cNvPicPr>
          <p:nvPr/>
        </p:nvPicPr>
        <p:blipFill>
          <a:blip r:embed="rId4"/>
          <a:stretch>
            <a:fillRect/>
          </a:stretch>
        </p:blipFill>
        <p:spPr>
          <a:xfrm>
            <a:off x="2002961" y="2436162"/>
            <a:ext cx="914400" cy="914400"/>
          </a:xfrm>
          <a:prstGeom prst="rect">
            <a:avLst/>
          </a:prstGeom>
        </p:spPr>
      </p:pic>
      <p:pic>
        <p:nvPicPr>
          <p:cNvPr id="7" name="Picture 6">
            <a:extLst>
              <a:ext uri="{FF2B5EF4-FFF2-40B4-BE49-F238E27FC236}">
                <a16:creationId xmlns:a16="http://schemas.microsoft.com/office/drawing/2014/main" id="{CA0EDBEA-674B-4324-AA4B-3682F84DDB7A}"/>
              </a:ext>
            </a:extLst>
          </p:cNvPr>
          <p:cNvPicPr>
            <a:picLocks noChangeAspect="1"/>
          </p:cNvPicPr>
          <p:nvPr/>
        </p:nvPicPr>
        <p:blipFill>
          <a:blip r:embed="rId5"/>
          <a:stretch>
            <a:fillRect/>
          </a:stretch>
        </p:blipFill>
        <p:spPr>
          <a:xfrm>
            <a:off x="6226629" y="2436157"/>
            <a:ext cx="914410" cy="914410"/>
          </a:xfrm>
          <a:prstGeom prst="rect">
            <a:avLst/>
          </a:prstGeom>
        </p:spPr>
      </p:pic>
    </p:spTree>
    <p:extLst>
      <p:ext uri="{BB962C8B-B14F-4D97-AF65-F5344CB8AC3E}">
        <p14:creationId xmlns:p14="http://schemas.microsoft.com/office/powerpoint/2010/main" val="9545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8E9CD83-33B6-45CA-A9AD-915E6A364258}"/>
              </a:ext>
            </a:extLst>
          </p:cNvPr>
          <p:cNvSpPr txBox="1"/>
          <p:nvPr/>
        </p:nvSpPr>
        <p:spPr>
          <a:xfrm>
            <a:off x="228811" y="168938"/>
            <a:ext cx="3060774" cy="523220"/>
          </a:xfrm>
          <a:prstGeom prst="rect">
            <a:avLst/>
          </a:prstGeom>
          <a:noFill/>
        </p:spPr>
        <p:txBody>
          <a:bodyPr wrap="none" rtlCol="0">
            <a:spAutoFit/>
          </a:bodyPr>
          <a:lstStyle/>
          <a:p>
            <a:r>
              <a:rPr lang="en-US" sz="2800" b="1" dirty="0">
                <a:solidFill>
                  <a:schemeClr val="accent2"/>
                </a:solidFill>
              </a:rPr>
              <a:t>Amazon FSx Pricing</a:t>
            </a:r>
          </a:p>
        </p:txBody>
      </p:sp>
      <p:sp>
        <p:nvSpPr>
          <p:cNvPr id="45" name="Rectangle: Rounded Corners 44">
            <a:extLst>
              <a:ext uri="{FF2B5EF4-FFF2-40B4-BE49-F238E27FC236}">
                <a16:creationId xmlns:a16="http://schemas.microsoft.com/office/drawing/2014/main" id="{AEB8C4BE-1646-49EF-8FB6-9F60FD9DA83C}"/>
              </a:ext>
            </a:extLst>
          </p:cNvPr>
          <p:cNvSpPr/>
          <p:nvPr/>
        </p:nvSpPr>
        <p:spPr>
          <a:xfrm>
            <a:off x="384169" y="1973797"/>
            <a:ext cx="2208447" cy="515791"/>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Windows File Server</a:t>
            </a:r>
          </a:p>
        </p:txBody>
      </p:sp>
      <p:pic>
        <p:nvPicPr>
          <p:cNvPr id="58" name="Picture 57">
            <a:extLst>
              <a:ext uri="{FF2B5EF4-FFF2-40B4-BE49-F238E27FC236}">
                <a16:creationId xmlns:a16="http://schemas.microsoft.com/office/drawing/2014/main" id="{14F031BC-9956-4CD6-B308-31AB6F8EB835}"/>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11" name="Rectangle: Rounded Corners 10">
            <a:extLst>
              <a:ext uri="{FF2B5EF4-FFF2-40B4-BE49-F238E27FC236}">
                <a16:creationId xmlns:a16="http://schemas.microsoft.com/office/drawing/2014/main" id="{93CB13C9-EB4A-460B-8D84-3A42F5E4B456}"/>
              </a:ext>
            </a:extLst>
          </p:cNvPr>
          <p:cNvSpPr/>
          <p:nvPr/>
        </p:nvSpPr>
        <p:spPr>
          <a:xfrm>
            <a:off x="384169" y="3070538"/>
            <a:ext cx="2208447"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Lustre</a:t>
            </a:r>
          </a:p>
        </p:txBody>
      </p:sp>
      <p:grpSp>
        <p:nvGrpSpPr>
          <p:cNvPr id="5" name="Group 4">
            <a:extLst>
              <a:ext uri="{FF2B5EF4-FFF2-40B4-BE49-F238E27FC236}">
                <a16:creationId xmlns:a16="http://schemas.microsoft.com/office/drawing/2014/main" id="{3B6D5713-ACEF-41B0-A774-A896F3BEBCDC}"/>
              </a:ext>
            </a:extLst>
          </p:cNvPr>
          <p:cNvGrpSpPr/>
          <p:nvPr/>
        </p:nvGrpSpPr>
        <p:grpSpPr>
          <a:xfrm>
            <a:off x="3282415" y="1568002"/>
            <a:ext cx="5604134" cy="2635276"/>
            <a:chOff x="0" y="1133046"/>
            <a:chExt cx="6119037" cy="2877405"/>
          </a:xfrm>
        </p:grpSpPr>
        <p:pic>
          <p:nvPicPr>
            <p:cNvPr id="4" name="Picture 3">
              <a:extLst>
                <a:ext uri="{FF2B5EF4-FFF2-40B4-BE49-F238E27FC236}">
                  <a16:creationId xmlns:a16="http://schemas.microsoft.com/office/drawing/2014/main" id="{59D56635-C2B0-48A8-B873-58DE72F7754C}"/>
                </a:ext>
              </a:extLst>
            </p:cNvPr>
            <p:cNvPicPr>
              <a:picLocks noChangeAspect="1"/>
            </p:cNvPicPr>
            <p:nvPr/>
          </p:nvPicPr>
          <p:blipFill rotWithShape="1">
            <a:blip r:embed="rId4"/>
            <a:srcRect r="75848"/>
            <a:stretch/>
          </p:blipFill>
          <p:spPr>
            <a:xfrm>
              <a:off x="0" y="1133048"/>
              <a:ext cx="2208447" cy="2877403"/>
            </a:xfrm>
            <a:prstGeom prst="rect">
              <a:avLst/>
            </a:prstGeom>
          </p:spPr>
        </p:pic>
        <p:pic>
          <p:nvPicPr>
            <p:cNvPr id="17" name="Picture 16">
              <a:extLst>
                <a:ext uri="{FF2B5EF4-FFF2-40B4-BE49-F238E27FC236}">
                  <a16:creationId xmlns:a16="http://schemas.microsoft.com/office/drawing/2014/main" id="{ADD5B985-F7A2-4E53-A804-74718046AD87}"/>
                </a:ext>
              </a:extLst>
            </p:cNvPr>
            <p:cNvPicPr>
              <a:picLocks noChangeAspect="1"/>
            </p:cNvPicPr>
            <p:nvPr/>
          </p:nvPicPr>
          <p:blipFill rotWithShape="1">
            <a:blip r:embed="rId4"/>
            <a:srcRect l="42530" r="34191"/>
            <a:stretch/>
          </p:blipFill>
          <p:spPr>
            <a:xfrm>
              <a:off x="2139009" y="1133047"/>
              <a:ext cx="2128676" cy="2877403"/>
            </a:xfrm>
            <a:prstGeom prst="rect">
              <a:avLst/>
            </a:prstGeom>
          </p:spPr>
        </p:pic>
        <p:pic>
          <p:nvPicPr>
            <p:cNvPr id="18" name="Picture 17">
              <a:extLst>
                <a:ext uri="{FF2B5EF4-FFF2-40B4-BE49-F238E27FC236}">
                  <a16:creationId xmlns:a16="http://schemas.microsoft.com/office/drawing/2014/main" id="{8C5EEF19-8D99-4022-802A-6DF76AE58358}"/>
                </a:ext>
              </a:extLst>
            </p:cNvPr>
            <p:cNvPicPr>
              <a:picLocks noChangeAspect="1"/>
            </p:cNvPicPr>
            <p:nvPr/>
          </p:nvPicPr>
          <p:blipFill rotWithShape="1">
            <a:blip r:embed="rId4"/>
            <a:srcRect l="79207"/>
            <a:stretch/>
          </p:blipFill>
          <p:spPr>
            <a:xfrm>
              <a:off x="4217736" y="1133046"/>
              <a:ext cx="1901301" cy="2877403"/>
            </a:xfrm>
            <a:prstGeom prst="rect">
              <a:avLst/>
            </a:prstGeom>
          </p:spPr>
        </p:pic>
      </p:grpSp>
    </p:spTree>
    <p:extLst>
      <p:ext uri="{BB962C8B-B14F-4D97-AF65-F5344CB8AC3E}">
        <p14:creationId xmlns:p14="http://schemas.microsoft.com/office/powerpoint/2010/main" val="4158282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 Placeholder 60">
            <a:extLst>
              <a:ext uri="{FF2B5EF4-FFF2-40B4-BE49-F238E27FC236}">
                <a16:creationId xmlns:a16="http://schemas.microsoft.com/office/drawing/2014/main" id="{D1217DB4-1EC0-4CEB-A233-0A17C76586BA}"/>
              </a:ext>
            </a:extLst>
          </p:cNvPr>
          <p:cNvSpPr txBox="1">
            <a:spLocks/>
          </p:cNvSpPr>
          <p:nvPr/>
        </p:nvSpPr>
        <p:spPr>
          <a:xfrm>
            <a:off x="457201" y="151252"/>
            <a:ext cx="4163457" cy="576956"/>
          </a:xfrm>
          <a:prstGeom prst="rect">
            <a:avLst/>
          </a:prstGeom>
        </p:spPr>
        <p:txBody>
          <a:bodyPr/>
          <a:lstStyle>
            <a:lvl1pPr marL="0" indent="0" algn="l" defTabSz="914378" rtl="0" eaLnBrk="1" latinLnBrk="0" hangingPunct="1">
              <a:lnSpc>
                <a:spcPct val="90000"/>
              </a:lnSpc>
              <a:spcBef>
                <a:spcPts val="1000"/>
              </a:spcBef>
              <a:buFont typeface="Arial"/>
              <a:buNone/>
              <a:defRPr lang="en-US" sz="4000" b="0" i="0" kern="1200" dirty="0">
                <a:solidFill>
                  <a:schemeClr val="tx1">
                    <a:lumMod val="50000"/>
                    <a:lumOff val="50000"/>
                  </a:schemeClr>
                </a:solidFill>
                <a:latin typeface="Raleway Light" charset="0"/>
                <a:ea typeface="Raleway Light" charset="0"/>
                <a:cs typeface="Raleway Light" charset="0"/>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a:buNone/>
              <a:tabLst/>
              <a:defRPr/>
            </a:pPr>
            <a:r>
              <a:rPr kumimoji="0" lang="en-IN" sz="4000" b="0" i="0" u="none" strike="noStrike" kern="1200" cap="none" spc="0" normalizeH="0" baseline="0" noProof="0" dirty="0">
                <a:ln>
                  <a:noFill/>
                </a:ln>
                <a:solidFill>
                  <a:sysClr val="windowText" lastClr="000000">
                    <a:lumMod val="50000"/>
                    <a:lumOff val="50000"/>
                  </a:sysClr>
                </a:solidFill>
                <a:effectLst/>
                <a:uLnTx/>
                <a:uFillTx/>
                <a:latin typeface="Raleway Light" charset="0"/>
              </a:rPr>
              <a:t>Agenda</a:t>
            </a:r>
          </a:p>
        </p:txBody>
      </p:sp>
      <p:sp>
        <p:nvSpPr>
          <p:cNvPr id="229" name="Shape 1203">
            <a:extLst>
              <a:ext uri="{FF2B5EF4-FFF2-40B4-BE49-F238E27FC236}">
                <a16:creationId xmlns:a16="http://schemas.microsoft.com/office/drawing/2014/main" id="{5F3F0595-C1F4-4C47-BC3B-9FDEF3083FF3}"/>
              </a:ext>
            </a:extLst>
          </p:cNvPr>
          <p:cNvSpPr/>
          <p:nvPr/>
        </p:nvSpPr>
        <p:spPr>
          <a:xfrm rot="16200000">
            <a:off x="866372" y="979509"/>
            <a:ext cx="530372" cy="612739"/>
          </a:xfrm>
          <a:prstGeom prst="rect">
            <a:avLst/>
          </a:prstGeom>
          <a:solidFill>
            <a:srgbClr val="F07F09"/>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30" name="TextBox 229">
            <a:extLst>
              <a:ext uri="{FF2B5EF4-FFF2-40B4-BE49-F238E27FC236}">
                <a16:creationId xmlns:a16="http://schemas.microsoft.com/office/drawing/2014/main" id="{74A3476E-86E2-47D8-B39A-5738EC257B29}"/>
              </a:ext>
            </a:extLst>
          </p:cNvPr>
          <p:cNvSpPr txBox="1"/>
          <p:nvPr/>
        </p:nvSpPr>
        <p:spPr>
          <a:xfrm>
            <a:off x="1437927" y="1128890"/>
            <a:ext cx="3098050" cy="320385"/>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Introduction to Amazon FSx</a:t>
            </a:r>
          </a:p>
        </p:txBody>
      </p:sp>
      <p:sp>
        <p:nvSpPr>
          <p:cNvPr id="231" name="TextBox 230">
            <a:extLst>
              <a:ext uri="{FF2B5EF4-FFF2-40B4-BE49-F238E27FC236}">
                <a16:creationId xmlns:a16="http://schemas.microsoft.com/office/drawing/2014/main" id="{BBAA9156-40D4-41D0-8C52-58BB086BC0F7}"/>
              </a:ext>
            </a:extLst>
          </p:cNvPr>
          <p:cNvSpPr txBox="1"/>
          <p:nvPr/>
        </p:nvSpPr>
        <p:spPr>
          <a:xfrm>
            <a:off x="967831" y="1128890"/>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1</a:t>
            </a:r>
          </a:p>
        </p:txBody>
      </p:sp>
      <p:sp>
        <p:nvSpPr>
          <p:cNvPr id="226" name="Shape 1203">
            <a:extLst>
              <a:ext uri="{FF2B5EF4-FFF2-40B4-BE49-F238E27FC236}">
                <a16:creationId xmlns:a16="http://schemas.microsoft.com/office/drawing/2014/main" id="{CAA61FCA-E777-4C6D-99AC-4CC3C06438D0}"/>
              </a:ext>
            </a:extLst>
          </p:cNvPr>
          <p:cNvSpPr/>
          <p:nvPr/>
        </p:nvSpPr>
        <p:spPr>
          <a:xfrm rot="16200000">
            <a:off x="866372" y="1596714"/>
            <a:ext cx="530372" cy="612738"/>
          </a:xfrm>
          <a:prstGeom prst="rect">
            <a:avLst/>
          </a:prstGeom>
          <a:solidFill>
            <a:srgbClr val="604878"/>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7" name="TextBox 226">
            <a:extLst>
              <a:ext uri="{FF2B5EF4-FFF2-40B4-BE49-F238E27FC236}">
                <a16:creationId xmlns:a16="http://schemas.microsoft.com/office/drawing/2014/main" id="{D2768A93-4446-40C3-A549-A6E2B5203D2D}"/>
              </a:ext>
            </a:extLst>
          </p:cNvPr>
          <p:cNvSpPr txBox="1"/>
          <p:nvPr/>
        </p:nvSpPr>
        <p:spPr>
          <a:xfrm>
            <a:off x="1437927" y="1637897"/>
            <a:ext cx="2983945" cy="584775"/>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Amazon FSx for</a:t>
            </a:r>
          </a:p>
          <a:p>
            <a:pPr lvl="0" defTabSz="914400">
              <a:defRPr/>
            </a:pPr>
            <a:r>
              <a:rPr lang="en-US" sz="1600" b="1" kern="0" dirty="0">
                <a:solidFill>
                  <a:prstClr val="black">
                    <a:lumMod val="65000"/>
                    <a:lumOff val="35000"/>
                  </a:prstClr>
                </a:solidFill>
                <a:latin typeface="Raleway"/>
              </a:rPr>
              <a:t>Windows File Server</a:t>
            </a:r>
          </a:p>
        </p:txBody>
      </p:sp>
      <p:sp>
        <p:nvSpPr>
          <p:cNvPr id="228" name="TextBox 227">
            <a:extLst>
              <a:ext uri="{FF2B5EF4-FFF2-40B4-BE49-F238E27FC236}">
                <a16:creationId xmlns:a16="http://schemas.microsoft.com/office/drawing/2014/main" id="{008BEF97-AB0A-4957-B7A6-5C84D1236E93}"/>
              </a:ext>
            </a:extLst>
          </p:cNvPr>
          <p:cNvSpPr txBox="1"/>
          <p:nvPr/>
        </p:nvSpPr>
        <p:spPr>
          <a:xfrm>
            <a:off x="967831" y="1746095"/>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2</a:t>
            </a:r>
          </a:p>
        </p:txBody>
      </p:sp>
      <p:sp>
        <p:nvSpPr>
          <p:cNvPr id="223" name="Shape 1203">
            <a:extLst>
              <a:ext uri="{FF2B5EF4-FFF2-40B4-BE49-F238E27FC236}">
                <a16:creationId xmlns:a16="http://schemas.microsoft.com/office/drawing/2014/main" id="{679FC234-7FEF-4605-9487-EC43D6A0C56A}"/>
              </a:ext>
            </a:extLst>
          </p:cNvPr>
          <p:cNvSpPr/>
          <p:nvPr/>
        </p:nvSpPr>
        <p:spPr>
          <a:xfrm rot="16200000">
            <a:off x="866372" y="2204420"/>
            <a:ext cx="530372" cy="612739"/>
          </a:xfrm>
          <a:prstGeom prst="rect">
            <a:avLst/>
          </a:prstGeom>
          <a:solidFill>
            <a:srgbClr val="6B9F25"/>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4" name="TextBox 223">
            <a:extLst>
              <a:ext uri="{FF2B5EF4-FFF2-40B4-BE49-F238E27FC236}">
                <a16:creationId xmlns:a16="http://schemas.microsoft.com/office/drawing/2014/main" id="{67EE225C-0125-46D7-9010-0D999C8C2C59}"/>
              </a:ext>
            </a:extLst>
          </p:cNvPr>
          <p:cNvSpPr txBox="1"/>
          <p:nvPr/>
        </p:nvSpPr>
        <p:spPr>
          <a:xfrm>
            <a:off x="1437927" y="2353801"/>
            <a:ext cx="2983943" cy="338554"/>
          </a:xfrm>
          <a:prstGeom prst="rect">
            <a:avLst/>
          </a:prstGeom>
          <a:noFill/>
        </p:spPr>
        <p:txBody>
          <a:bodyPr wrap="square" rtlCol="0">
            <a:spAutoFit/>
          </a:bodyPr>
          <a:lstStyle/>
          <a:p>
            <a:pPr lvl="0" defTabSz="914400">
              <a:defRPr/>
            </a:pPr>
            <a:r>
              <a:rPr lang="en-IN" sz="1600" b="1" kern="0" dirty="0">
                <a:solidFill>
                  <a:prstClr val="black">
                    <a:lumMod val="65000"/>
                    <a:lumOff val="35000"/>
                  </a:prstClr>
                </a:solidFill>
                <a:latin typeface="Raleway"/>
              </a:rPr>
              <a:t>Amazon FSx for Lustre</a:t>
            </a:r>
          </a:p>
        </p:txBody>
      </p:sp>
      <p:sp>
        <p:nvSpPr>
          <p:cNvPr id="225" name="TextBox 224">
            <a:extLst>
              <a:ext uri="{FF2B5EF4-FFF2-40B4-BE49-F238E27FC236}">
                <a16:creationId xmlns:a16="http://schemas.microsoft.com/office/drawing/2014/main" id="{4BEE8047-775B-4CA1-B2A0-4A3070AD65A4}"/>
              </a:ext>
            </a:extLst>
          </p:cNvPr>
          <p:cNvSpPr txBox="1"/>
          <p:nvPr/>
        </p:nvSpPr>
        <p:spPr>
          <a:xfrm>
            <a:off x="967831" y="2353801"/>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3</a:t>
            </a:r>
          </a:p>
        </p:txBody>
      </p:sp>
      <p:sp>
        <p:nvSpPr>
          <p:cNvPr id="220" name="Shape 1203">
            <a:extLst>
              <a:ext uri="{FF2B5EF4-FFF2-40B4-BE49-F238E27FC236}">
                <a16:creationId xmlns:a16="http://schemas.microsoft.com/office/drawing/2014/main" id="{2DC6D897-3A22-4323-A927-E842FF217A13}"/>
              </a:ext>
            </a:extLst>
          </p:cNvPr>
          <p:cNvSpPr/>
          <p:nvPr/>
        </p:nvSpPr>
        <p:spPr>
          <a:xfrm rot="16200000">
            <a:off x="866372" y="2821621"/>
            <a:ext cx="530372" cy="612738"/>
          </a:xfrm>
          <a:prstGeom prst="rect">
            <a:avLst/>
          </a:prstGeom>
          <a:solidFill>
            <a:srgbClr val="00B0F0"/>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1" name="TextBox 220">
            <a:extLst>
              <a:ext uri="{FF2B5EF4-FFF2-40B4-BE49-F238E27FC236}">
                <a16:creationId xmlns:a16="http://schemas.microsoft.com/office/drawing/2014/main" id="{62F51D43-D08D-44F5-B9BC-FB4955D94BE0}"/>
              </a:ext>
            </a:extLst>
          </p:cNvPr>
          <p:cNvSpPr txBox="1"/>
          <p:nvPr/>
        </p:nvSpPr>
        <p:spPr>
          <a:xfrm>
            <a:off x="1437927" y="2863947"/>
            <a:ext cx="2740545" cy="553393"/>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Hands-on: Amazon FSx for Windows File Server</a:t>
            </a:r>
          </a:p>
        </p:txBody>
      </p:sp>
      <p:sp>
        <p:nvSpPr>
          <p:cNvPr id="222" name="TextBox 221">
            <a:extLst>
              <a:ext uri="{FF2B5EF4-FFF2-40B4-BE49-F238E27FC236}">
                <a16:creationId xmlns:a16="http://schemas.microsoft.com/office/drawing/2014/main" id="{59A04498-1346-465B-BCD9-4845F1D32CD1}"/>
              </a:ext>
            </a:extLst>
          </p:cNvPr>
          <p:cNvSpPr txBox="1"/>
          <p:nvPr/>
        </p:nvSpPr>
        <p:spPr>
          <a:xfrm>
            <a:off x="967831" y="2971003"/>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4</a:t>
            </a:r>
          </a:p>
        </p:txBody>
      </p:sp>
      <p:sp>
        <p:nvSpPr>
          <p:cNvPr id="217" name="Shape 1203">
            <a:extLst>
              <a:ext uri="{FF2B5EF4-FFF2-40B4-BE49-F238E27FC236}">
                <a16:creationId xmlns:a16="http://schemas.microsoft.com/office/drawing/2014/main" id="{F22DE7FF-BD19-43A2-8DE5-EA8A486E4298}"/>
              </a:ext>
            </a:extLst>
          </p:cNvPr>
          <p:cNvSpPr/>
          <p:nvPr/>
        </p:nvSpPr>
        <p:spPr>
          <a:xfrm rot="16200000">
            <a:off x="866372" y="3444546"/>
            <a:ext cx="530372" cy="612738"/>
          </a:xfrm>
          <a:prstGeom prst="rect">
            <a:avLst/>
          </a:prstGeom>
          <a:solidFill>
            <a:srgbClr val="1B587C"/>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8" name="TextBox 217">
            <a:extLst>
              <a:ext uri="{FF2B5EF4-FFF2-40B4-BE49-F238E27FC236}">
                <a16:creationId xmlns:a16="http://schemas.microsoft.com/office/drawing/2014/main" id="{ECD5732D-3142-4614-9659-307BAE36D1CA}"/>
              </a:ext>
            </a:extLst>
          </p:cNvPr>
          <p:cNvSpPr txBox="1"/>
          <p:nvPr/>
        </p:nvSpPr>
        <p:spPr>
          <a:xfrm>
            <a:off x="1437927" y="3462711"/>
            <a:ext cx="2707526" cy="553391"/>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Hands-on: Amazon FSx for Lustre</a:t>
            </a:r>
          </a:p>
        </p:txBody>
      </p:sp>
      <p:sp>
        <p:nvSpPr>
          <p:cNvPr id="219" name="TextBox 218">
            <a:extLst>
              <a:ext uri="{FF2B5EF4-FFF2-40B4-BE49-F238E27FC236}">
                <a16:creationId xmlns:a16="http://schemas.microsoft.com/office/drawing/2014/main" id="{1AD60D16-9D10-4D46-8FE1-136E4A907236}"/>
              </a:ext>
            </a:extLst>
          </p:cNvPr>
          <p:cNvSpPr txBox="1"/>
          <p:nvPr/>
        </p:nvSpPr>
        <p:spPr>
          <a:xfrm>
            <a:off x="967831" y="3593927"/>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5</a:t>
            </a:r>
          </a:p>
        </p:txBody>
      </p:sp>
      <p:sp>
        <p:nvSpPr>
          <p:cNvPr id="103" name="Shape 1203">
            <a:extLst>
              <a:ext uri="{FF2B5EF4-FFF2-40B4-BE49-F238E27FC236}">
                <a16:creationId xmlns:a16="http://schemas.microsoft.com/office/drawing/2014/main" id="{F22DE7FF-BD19-43A2-8DE5-EA8A486E4298}"/>
              </a:ext>
            </a:extLst>
          </p:cNvPr>
          <p:cNvSpPr/>
          <p:nvPr/>
        </p:nvSpPr>
        <p:spPr>
          <a:xfrm rot="16200000">
            <a:off x="866372" y="4109726"/>
            <a:ext cx="530373" cy="612739"/>
          </a:xfrm>
          <a:prstGeom prst="rect">
            <a:avLst/>
          </a:prstGeom>
          <a:solidFill>
            <a:schemeClr val="accent2"/>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04" name="TextBox 103">
            <a:extLst>
              <a:ext uri="{FF2B5EF4-FFF2-40B4-BE49-F238E27FC236}">
                <a16:creationId xmlns:a16="http://schemas.microsoft.com/office/drawing/2014/main" id="{ECD5732D-3142-4614-9659-307BAE36D1CA}"/>
              </a:ext>
            </a:extLst>
          </p:cNvPr>
          <p:cNvSpPr txBox="1"/>
          <p:nvPr/>
        </p:nvSpPr>
        <p:spPr>
          <a:xfrm>
            <a:off x="1437927" y="4127890"/>
            <a:ext cx="2155640" cy="553392"/>
          </a:xfrm>
          <a:prstGeom prst="rect">
            <a:avLst/>
          </a:prstGeom>
          <a:noFill/>
        </p:spPr>
        <p:txBody>
          <a:bodyPr wrap="square" rtlCol="0">
            <a:spAutoFit/>
          </a:bodyPr>
          <a:lstStyle/>
          <a:p>
            <a:pPr lvl="0" defTabSz="914400">
              <a:defRPr/>
            </a:pPr>
            <a:r>
              <a:rPr lang="en-IN" sz="1600" b="1" kern="0" dirty="0">
                <a:solidFill>
                  <a:prstClr val="black">
                    <a:lumMod val="65000"/>
                    <a:lumOff val="35000"/>
                  </a:prstClr>
                </a:solidFill>
                <a:latin typeface="Raleway"/>
              </a:rPr>
              <a:t>Introduction to Global Accelerator</a:t>
            </a:r>
          </a:p>
        </p:txBody>
      </p:sp>
      <p:sp>
        <p:nvSpPr>
          <p:cNvPr id="105" name="TextBox 104">
            <a:extLst>
              <a:ext uri="{FF2B5EF4-FFF2-40B4-BE49-F238E27FC236}">
                <a16:creationId xmlns:a16="http://schemas.microsoft.com/office/drawing/2014/main" id="{1AD60D16-9D10-4D46-8FE1-136E4A907236}"/>
              </a:ext>
            </a:extLst>
          </p:cNvPr>
          <p:cNvSpPr txBox="1"/>
          <p:nvPr/>
        </p:nvSpPr>
        <p:spPr>
          <a:xfrm>
            <a:off x="1015397" y="4259107"/>
            <a:ext cx="232319" cy="338554"/>
          </a:xfrm>
          <a:prstGeom prst="rect">
            <a:avLst/>
          </a:prstGeom>
          <a:noFill/>
        </p:spPr>
        <p:txBody>
          <a:bodyPr wrap="square" rtlCol="0">
            <a:spAutoFit/>
          </a:bodyPr>
          <a:lstStyle/>
          <a:p>
            <a:pPr lvl="0" algn="ctr" defTabSz="685783">
              <a:defRPr/>
            </a:pPr>
            <a:r>
              <a:rPr lang="en-US" sz="1600" b="1" kern="0" dirty="0">
                <a:solidFill>
                  <a:prstClr val="white"/>
                </a:solidFill>
                <a:latin typeface="Raleway"/>
              </a:rPr>
              <a:t>6</a:t>
            </a:r>
          </a:p>
        </p:txBody>
      </p:sp>
      <p:sp>
        <p:nvSpPr>
          <p:cNvPr id="211" name="Shape 1203">
            <a:extLst>
              <a:ext uri="{FF2B5EF4-FFF2-40B4-BE49-F238E27FC236}">
                <a16:creationId xmlns:a16="http://schemas.microsoft.com/office/drawing/2014/main" id="{97B62E26-A1C5-4448-9FF0-5F5DCDED697F}"/>
              </a:ext>
            </a:extLst>
          </p:cNvPr>
          <p:cNvSpPr/>
          <p:nvPr/>
        </p:nvSpPr>
        <p:spPr>
          <a:xfrm rot="16200000">
            <a:off x="4651100" y="1612820"/>
            <a:ext cx="536868" cy="612739"/>
          </a:xfrm>
          <a:prstGeom prst="rect">
            <a:avLst/>
          </a:prstGeom>
          <a:solidFill>
            <a:schemeClr val="accent1"/>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2" name="TextBox 211">
            <a:extLst>
              <a:ext uri="{FF2B5EF4-FFF2-40B4-BE49-F238E27FC236}">
                <a16:creationId xmlns:a16="http://schemas.microsoft.com/office/drawing/2014/main" id="{DEBDB8BB-D465-48D2-8D55-F208BDD2AEF9}"/>
              </a:ext>
            </a:extLst>
          </p:cNvPr>
          <p:cNvSpPr txBox="1"/>
          <p:nvPr/>
        </p:nvSpPr>
        <p:spPr>
          <a:xfrm>
            <a:off x="5222287" y="1650755"/>
            <a:ext cx="2599528" cy="553391"/>
          </a:xfrm>
          <a:prstGeom prst="rect">
            <a:avLst/>
          </a:prstGeom>
          <a:noFill/>
        </p:spPr>
        <p:txBody>
          <a:bodyPr wrap="square" rtlCol="0">
            <a:spAutoFit/>
          </a:bodyPr>
          <a:lstStyle/>
          <a:p>
            <a:pPr lvl="0" defTabSz="914400">
              <a:defRPr/>
            </a:pPr>
            <a:r>
              <a:rPr lang="en-IN" sz="1600" b="1" kern="0" dirty="0">
                <a:solidFill>
                  <a:prstClr val="black">
                    <a:lumMod val="65000"/>
                    <a:lumOff val="35000"/>
                  </a:prstClr>
                </a:solidFill>
                <a:latin typeface="Raleway"/>
              </a:rPr>
              <a:t>Introduction to AWS Organizations</a:t>
            </a:r>
          </a:p>
        </p:txBody>
      </p:sp>
      <p:sp>
        <p:nvSpPr>
          <p:cNvPr id="213" name="TextBox 212">
            <a:extLst>
              <a:ext uri="{FF2B5EF4-FFF2-40B4-BE49-F238E27FC236}">
                <a16:creationId xmlns:a16="http://schemas.microsoft.com/office/drawing/2014/main" id="{738025E1-AB15-4D80-A979-20CC343332E1}"/>
              </a:ext>
            </a:extLst>
          </p:cNvPr>
          <p:cNvSpPr txBox="1"/>
          <p:nvPr/>
        </p:nvSpPr>
        <p:spPr>
          <a:xfrm>
            <a:off x="4755807" y="1760278"/>
            <a:ext cx="298480" cy="338554"/>
          </a:xfrm>
          <a:prstGeom prst="rect">
            <a:avLst/>
          </a:prstGeom>
          <a:noFill/>
        </p:spPr>
        <p:txBody>
          <a:bodyPr wrap="none" rtlCol="0">
            <a:spAutoFit/>
          </a:bodyPr>
          <a:lstStyle/>
          <a:p>
            <a:pPr lvl="0" algn="ctr" defTabSz="685783">
              <a:defRPr/>
            </a:pPr>
            <a:r>
              <a:rPr lang="en-US" sz="1600" b="1" kern="0" dirty="0">
                <a:solidFill>
                  <a:prstClr val="white"/>
                </a:solidFill>
                <a:latin typeface="Raleway"/>
              </a:rPr>
              <a:t>8</a:t>
            </a:r>
          </a:p>
        </p:txBody>
      </p:sp>
      <p:sp>
        <p:nvSpPr>
          <p:cNvPr id="214" name="Shape 1203">
            <a:extLst>
              <a:ext uri="{FF2B5EF4-FFF2-40B4-BE49-F238E27FC236}">
                <a16:creationId xmlns:a16="http://schemas.microsoft.com/office/drawing/2014/main" id="{EF8D80E3-0AE1-4C9C-AA2E-642F830CEB2F}"/>
              </a:ext>
            </a:extLst>
          </p:cNvPr>
          <p:cNvSpPr/>
          <p:nvPr/>
        </p:nvSpPr>
        <p:spPr>
          <a:xfrm rot="16200000">
            <a:off x="4647484" y="984549"/>
            <a:ext cx="536867" cy="612738"/>
          </a:xfrm>
          <a:prstGeom prst="rect">
            <a:avLst/>
          </a:prstGeom>
          <a:solidFill>
            <a:schemeClr val="accent5"/>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8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6" name="TextBox 215">
            <a:extLst>
              <a:ext uri="{FF2B5EF4-FFF2-40B4-BE49-F238E27FC236}">
                <a16:creationId xmlns:a16="http://schemas.microsoft.com/office/drawing/2014/main" id="{8F881910-4138-4401-8228-3ABBA35E830E}"/>
              </a:ext>
            </a:extLst>
          </p:cNvPr>
          <p:cNvSpPr txBox="1"/>
          <p:nvPr/>
        </p:nvSpPr>
        <p:spPr>
          <a:xfrm>
            <a:off x="4752190" y="1132009"/>
            <a:ext cx="298480" cy="338554"/>
          </a:xfrm>
          <a:prstGeom prst="rect">
            <a:avLst/>
          </a:prstGeom>
          <a:noFill/>
        </p:spPr>
        <p:txBody>
          <a:bodyPr wrap="none" rtlCol="0">
            <a:spAutoFit/>
          </a:bodyPr>
          <a:lstStyle/>
          <a:p>
            <a:pPr lvl="0" algn="ctr" defTabSz="685783">
              <a:defRPr/>
            </a:pPr>
            <a:r>
              <a:rPr lang="en-US" sz="1600" b="1" kern="0" dirty="0">
                <a:solidFill>
                  <a:prstClr val="white"/>
                </a:solidFill>
                <a:latin typeface="Raleway"/>
              </a:rPr>
              <a:t>7</a:t>
            </a:r>
          </a:p>
        </p:txBody>
      </p:sp>
      <p:sp>
        <p:nvSpPr>
          <p:cNvPr id="102" name="TextBox 101">
            <a:extLst>
              <a:ext uri="{FF2B5EF4-FFF2-40B4-BE49-F238E27FC236}">
                <a16:creationId xmlns:a16="http://schemas.microsoft.com/office/drawing/2014/main" id="{DEBDB8BB-D465-48D2-8D55-F208BDD2AEF9}"/>
              </a:ext>
            </a:extLst>
          </p:cNvPr>
          <p:cNvSpPr txBox="1"/>
          <p:nvPr/>
        </p:nvSpPr>
        <p:spPr>
          <a:xfrm>
            <a:off x="5222287" y="1010609"/>
            <a:ext cx="3148171" cy="584775"/>
          </a:xfrm>
          <a:prstGeom prst="rect">
            <a:avLst/>
          </a:prstGeom>
          <a:noFill/>
        </p:spPr>
        <p:txBody>
          <a:bodyPr wrap="square" rtlCol="0">
            <a:spAutoFit/>
          </a:bodyPr>
          <a:lstStyle/>
          <a:p>
            <a:pPr lvl="0" defTabSz="914400">
              <a:defRPr/>
            </a:pPr>
            <a:r>
              <a:rPr lang="en-IN" sz="1600" b="1" kern="0" dirty="0">
                <a:solidFill>
                  <a:prstClr val="black">
                    <a:lumMod val="65000"/>
                    <a:lumOff val="35000"/>
                  </a:prstClr>
                </a:solidFill>
                <a:latin typeface="Raleway"/>
              </a:rPr>
              <a:t>Global Accelerator Components</a:t>
            </a:r>
          </a:p>
        </p:txBody>
      </p:sp>
      <p:sp>
        <p:nvSpPr>
          <p:cNvPr id="149" name="Shape 1203">
            <a:extLst>
              <a:ext uri="{FF2B5EF4-FFF2-40B4-BE49-F238E27FC236}">
                <a16:creationId xmlns:a16="http://schemas.microsoft.com/office/drawing/2014/main" id="{99547304-36DF-4266-BCC1-1F9F03BD230A}"/>
              </a:ext>
            </a:extLst>
          </p:cNvPr>
          <p:cNvSpPr/>
          <p:nvPr/>
        </p:nvSpPr>
        <p:spPr>
          <a:xfrm rot="16200000">
            <a:off x="4654580" y="2261662"/>
            <a:ext cx="536868" cy="612739"/>
          </a:xfrm>
          <a:prstGeom prst="rect">
            <a:avLst/>
          </a:prstGeom>
          <a:solidFill>
            <a:schemeClr val="accent3"/>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8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50" name="TextBox 149">
            <a:extLst>
              <a:ext uri="{FF2B5EF4-FFF2-40B4-BE49-F238E27FC236}">
                <a16:creationId xmlns:a16="http://schemas.microsoft.com/office/drawing/2014/main" id="{69B5E36C-D132-4EE1-977C-5869BB455139}"/>
              </a:ext>
            </a:extLst>
          </p:cNvPr>
          <p:cNvSpPr txBox="1"/>
          <p:nvPr/>
        </p:nvSpPr>
        <p:spPr>
          <a:xfrm>
            <a:off x="5229384" y="2283073"/>
            <a:ext cx="2030288" cy="553393"/>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Starting off with Organizations</a:t>
            </a:r>
          </a:p>
        </p:txBody>
      </p:sp>
      <p:sp>
        <p:nvSpPr>
          <p:cNvPr id="151" name="TextBox 150">
            <a:extLst>
              <a:ext uri="{FF2B5EF4-FFF2-40B4-BE49-F238E27FC236}">
                <a16:creationId xmlns:a16="http://schemas.microsoft.com/office/drawing/2014/main" id="{084F5317-AA8D-4DCF-AE4B-85BAACC7373E}"/>
              </a:ext>
            </a:extLst>
          </p:cNvPr>
          <p:cNvSpPr txBox="1"/>
          <p:nvPr/>
        </p:nvSpPr>
        <p:spPr>
          <a:xfrm>
            <a:off x="4759203" y="2380110"/>
            <a:ext cx="298480"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Raleway"/>
              </a:rPr>
              <a:t>9</a:t>
            </a:r>
            <a:endParaRPr kumimoji="0" lang="en-US" sz="1600" b="1" i="0" u="none" strike="noStrike" kern="0" cap="none" spc="0" normalizeH="0" baseline="0" noProof="0" dirty="0">
              <a:ln>
                <a:noFill/>
              </a:ln>
              <a:solidFill>
                <a:prstClr val="white"/>
              </a:solidFill>
              <a:effectLst/>
              <a:uLnTx/>
              <a:uFillTx/>
              <a:latin typeface="Raleway"/>
            </a:endParaRPr>
          </a:p>
        </p:txBody>
      </p:sp>
      <p:sp>
        <p:nvSpPr>
          <p:cNvPr id="152" name="Shape 1203">
            <a:extLst>
              <a:ext uri="{FF2B5EF4-FFF2-40B4-BE49-F238E27FC236}">
                <a16:creationId xmlns:a16="http://schemas.microsoft.com/office/drawing/2014/main" id="{55223539-E1E6-46BB-9373-4438B0023B7B}"/>
              </a:ext>
            </a:extLst>
          </p:cNvPr>
          <p:cNvSpPr/>
          <p:nvPr/>
        </p:nvSpPr>
        <p:spPr>
          <a:xfrm rot="16200000">
            <a:off x="4654580" y="2857588"/>
            <a:ext cx="536868" cy="612739"/>
          </a:xfrm>
          <a:prstGeom prst="rect">
            <a:avLst/>
          </a:prstGeom>
          <a:solidFill>
            <a:srgbClr val="604878"/>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8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53" name="TextBox 152">
            <a:extLst>
              <a:ext uri="{FF2B5EF4-FFF2-40B4-BE49-F238E27FC236}">
                <a16:creationId xmlns:a16="http://schemas.microsoft.com/office/drawing/2014/main" id="{0F016776-A22C-4E2E-AE4B-17418B46C4F3}"/>
              </a:ext>
            </a:extLst>
          </p:cNvPr>
          <p:cNvSpPr txBox="1"/>
          <p:nvPr/>
        </p:nvSpPr>
        <p:spPr>
          <a:xfrm>
            <a:off x="5222287" y="3010750"/>
            <a:ext cx="2975543" cy="320384"/>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Elastic Network Interface</a:t>
            </a:r>
          </a:p>
        </p:txBody>
      </p:sp>
      <p:sp>
        <p:nvSpPr>
          <p:cNvPr id="154" name="TextBox 153">
            <a:extLst>
              <a:ext uri="{FF2B5EF4-FFF2-40B4-BE49-F238E27FC236}">
                <a16:creationId xmlns:a16="http://schemas.microsoft.com/office/drawing/2014/main" id="{38300CAB-0236-4C02-8098-BF99F9D62B8C}"/>
              </a:ext>
            </a:extLst>
          </p:cNvPr>
          <p:cNvSpPr txBox="1"/>
          <p:nvPr/>
        </p:nvSpPr>
        <p:spPr>
          <a:xfrm>
            <a:off x="4702107" y="2992580"/>
            <a:ext cx="412293"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Raleway"/>
              </a:rPr>
              <a:t>10</a:t>
            </a:r>
            <a:endParaRPr kumimoji="0" lang="en-US" sz="1600" b="1" i="0" u="none" strike="noStrike" kern="0" cap="none" spc="0" normalizeH="0" baseline="0" noProof="0" dirty="0">
              <a:ln>
                <a:noFill/>
              </a:ln>
              <a:solidFill>
                <a:prstClr val="white"/>
              </a:solidFill>
              <a:effectLst/>
              <a:uLnTx/>
              <a:uFillTx/>
              <a:latin typeface="Raleway"/>
            </a:endParaRPr>
          </a:p>
        </p:txBody>
      </p:sp>
      <p:sp>
        <p:nvSpPr>
          <p:cNvPr id="160" name="TextBox 159">
            <a:extLst>
              <a:ext uri="{FF2B5EF4-FFF2-40B4-BE49-F238E27FC236}">
                <a16:creationId xmlns:a16="http://schemas.microsoft.com/office/drawing/2014/main" id="{D583A337-4C21-4A2B-9320-7D423B917532}"/>
              </a:ext>
            </a:extLst>
          </p:cNvPr>
          <p:cNvSpPr txBox="1"/>
          <p:nvPr/>
        </p:nvSpPr>
        <p:spPr>
          <a:xfrm>
            <a:off x="4640067" y="3594203"/>
            <a:ext cx="399468"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Raleway"/>
              </a:rPr>
              <a:t>11</a:t>
            </a:r>
          </a:p>
        </p:txBody>
      </p:sp>
      <p:sp>
        <p:nvSpPr>
          <p:cNvPr id="161" name="Shape 1203">
            <a:extLst>
              <a:ext uri="{FF2B5EF4-FFF2-40B4-BE49-F238E27FC236}">
                <a16:creationId xmlns:a16="http://schemas.microsoft.com/office/drawing/2014/main" id="{B2EA3EC6-60C6-40EF-859C-CA0A96A623C1}"/>
              </a:ext>
            </a:extLst>
          </p:cNvPr>
          <p:cNvSpPr/>
          <p:nvPr/>
        </p:nvSpPr>
        <p:spPr>
          <a:xfrm rot="16200000">
            <a:off x="4654580" y="4106479"/>
            <a:ext cx="536868" cy="612739"/>
          </a:xfrm>
          <a:prstGeom prst="rect">
            <a:avLst/>
          </a:prstGeom>
          <a:solidFill>
            <a:schemeClr val="accent5"/>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8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63" name="TextBox 162">
            <a:extLst>
              <a:ext uri="{FF2B5EF4-FFF2-40B4-BE49-F238E27FC236}">
                <a16:creationId xmlns:a16="http://schemas.microsoft.com/office/drawing/2014/main" id="{97645F47-B00F-49F4-B70E-E55811CFA2B8}"/>
              </a:ext>
            </a:extLst>
          </p:cNvPr>
          <p:cNvSpPr txBox="1"/>
          <p:nvPr/>
        </p:nvSpPr>
        <p:spPr>
          <a:xfrm>
            <a:off x="4716183" y="4237432"/>
            <a:ext cx="412293"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Raleway"/>
              </a:rPr>
              <a:t>12</a:t>
            </a:r>
          </a:p>
        </p:txBody>
      </p:sp>
      <p:sp>
        <p:nvSpPr>
          <p:cNvPr id="158" name="Shape 1203">
            <a:extLst>
              <a:ext uri="{FF2B5EF4-FFF2-40B4-BE49-F238E27FC236}">
                <a16:creationId xmlns:a16="http://schemas.microsoft.com/office/drawing/2014/main" id="{B132F85B-D792-4357-AC7C-7BE59CAE2EFE}"/>
              </a:ext>
            </a:extLst>
          </p:cNvPr>
          <p:cNvSpPr/>
          <p:nvPr/>
        </p:nvSpPr>
        <p:spPr>
          <a:xfrm rot="16200000">
            <a:off x="4647483" y="3482592"/>
            <a:ext cx="536868" cy="612739"/>
          </a:xfrm>
          <a:prstGeom prst="rect">
            <a:avLst/>
          </a:prstGeom>
          <a:solidFill>
            <a:srgbClr val="1B587C"/>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4000" b="1" i="0" u="none" strike="noStrike" kern="0" cap="none" spc="0" normalizeH="0" baseline="0" noProof="0" dirty="0">
              <a:ln>
                <a:noFill/>
              </a:ln>
              <a:solidFill>
                <a:schemeClr val="bg1"/>
              </a:solidFill>
              <a:effectLst/>
              <a:uLnTx/>
              <a:uFillTx/>
              <a:latin typeface="Calibri Light" panose="020F0302020204030204"/>
              <a:ea typeface="Helvetica"/>
              <a:cs typeface="Helvetica"/>
              <a:sym typeface="Helvetica"/>
            </a:endParaRPr>
          </a:p>
        </p:txBody>
      </p:sp>
      <p:sp>
        <p:nvSpPr>
          <p:cNvPr id="165" name="TextBox 164">
            <a:extLst>
              <a:ext uri="{FF2B5EF4-FFF2-40B4-BE49-F238E27FC236}">
                <a16:creationId xmlns:a16="http://schemas.microsoft.com/office/drawing/2014/main" id="{27053CBA-A475-4924-A2B6-6D411D13ABB9}"/>
              </a:ext>
            </a:extLst>
          </p:cNvPr>
          <p:cNvSpPr txBox="1"/>
          <p:nvPr/>
        </p:nvSpPr>
        <p:spPr>
          <a:xfrm>
            <a:off x="5223111" y="3609560"/>
            <a:ext cx="3159222" cy="320384"/>
          </a:xfrm>
          <a:prstGeom prst="rect">
            <a:avLst/>
          </a:prstGeom>
          <a:noFill/>
        </p:spPr>
        <p:txBody>
          <a:bodyPr wrap="square" rtlCol="0">
            <a:spAutoFit/>
          </a:bodyPr>
          <a:lstStyle/>
          <a:p>
            <a:pPr lvl="0" defTabSz="914400">
              <a:defRPr/>
            </a:pPr>
            <a:r>
              <a:rPr lang="en-US" sz="1600" b="1" kern="0" dirty="0">
                <a:solidFill>
                  <a:prstClr val="black">
                    <a:lumMod val="65000"/>
                    <a:lumOff val="35000"/>
                  </a:prstClr>
                </a:solidFill>
                <a:latin typeface="Raleway"/>
              </a:rPr>
              <a:t>Elastic Network Adapter</a:t>
            </a:r>
          </a:p>
        </p:txBody>
      </p:sp>
      <p:sp>
        <p:nvSpPr>
          <p:cNvPr id="191" name="TextBox 190">
            <a:extLst>
              <a:ext uri="{FF2B5EF4-FFF2-40B4-BE49-F238E27FC236}">
                <a16:creationId xmlns:a16="http://schemas.microsoft.com/office/drawing/2014/main" id="{863E343E-A3D4-4733-9EFA-5AE781FA8F5B}"/>
              </a:ext>
            </a:extLst>
          </p:cNvPr>
          <p:cNvSpPr txBox="1"/>
          <p:nvPr/>
        </p:nvSpPr>
        <p:spPr>
          <a:xfrm>
            <a:off x="5222287" y="4237432"/>
            <a:ext cx="3013353" cy="320384"/>
          </a:xfrm>
          <a:prstGeom prst="rect">
            <a:avLst/>
          </a:prstGeom>
          <a:noFill/>
        </p:spPr>
        <p:txBody>
          <a:bodyPr wrap="square" rtlCol="0">
            <a:spAutoFit/>
          </a:bodyPr>
          <a:lstStyle/>
          <a:p>
            <a:pPr lvl="0" defTabSz="914400">
              <a:defRPr/>
            </a:pPr>
            <a:r>
              <a:rPr lang="en-IN" sz="1600" b="1" kern="0" dirty="0">
                <a:solidFill>
                  <a:prstClr val="black">
                    <a:lumMod val="65000"/>
                    <a:lumOff val="35000"/>
                  </a:prstClr>
                </a:solidFill>
                <a:latin typeface="Raleway"/>
              </a:rPr>
              <a:t>Elastic Fabric Adapter</a:t>
            </a:r>
          </a:p>
        </p:txBody>
      </p:sp>
      <p:sp>
        <p:nvSpPr>
          <p:cNvPr id="106" name="TextBox 105">
            <a:extLst>
              <a:ext uri="{FF2B5EF4-FFF2-40B4-BE49-F238E27FC236}">
                <a16:creationId xmlns:a16="http://schemas.microsoft.com/office/drawing/2014/main" id="{38300CAB-0236-4C02-8098-BF99F9D62B8C}"/>
              </a:ext>
            </a:extLst>
          </p:cNvPr>
          <p:cNvSpPr txBox="1"/>
          <p:nvPr/>
        </p:nvSpPr>
        <p:spPr>
          <a:xfrm>
            <a:off x="4723280" y="3609560"/>
            <a:ext cx="412293" cy="338554"/>
          </a:xfrm>
          <a:prstGeom prst="rect">
            <a:avLst/>
          </a:prstGeom>
          <a:noFill/>
        </p:spPr>
        <p:txBody>
          <a:bodyPr wrap="non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Raleway"/>
              </a:rPr>
              <a:t>11</a:t>
            </a:r>
            <a:endParaRPr kumimoji="0" lang="en-US" sz="1600" b="1" i="0" u="none" strike="noStrike" kern="0" cap="none" spc="0" normalizeH="0" baseline="0" noProof="0" dirty="0">
              <a:ln>
                <a:noFill/>
              </a:ln>
              <a:solidFill>
                <a:prstClr val="white"/>
              </a:solidFill>
              <a:effectLst/>
              <a:uLnTx/>
              <a:uFillTx/>
              <a:latin typeface="Raleway"/>
            </a:endParaRPr>
          </a:p>
        </p:txBody>
      </p:sp>
    </p:spTree>
    <p:extLst>
      <p:ext uri="{BB962C8B-B14F-4D97-AF65-F5344CB8AC3E}">
        <p14:creationId xmlns:p14="http://schemas.microsoft.com/office/powerpoint/2010/main" val="337531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8E9CD83-33B6-45CA-A9AD-915E6A364258}"/>
              </a:ext>
            </a:extLst>
          </p:cNvPr>
          <p:cNvSpPr txBox="1"/>
          <p:nvPr/>
        </p:nvSpPr>
        <p:spPr>
          <a:xfrm>
            <a:off x="228811" y="168938"/>
            <a:ext cx="3060774" cy="523220"/>
          </a:xfrm>
          <a:prstGeom prst="rect">
            <a:avLst/>
          </a:prstGeom>
          <a:noFill/>
        </p:spPr>
        <p:txBody>
          <a:bodyPr wrap="none" rtlCol="0">
            <a:spAutoFit/>
          </a:bodyPr>
          <a:lstStyle/>
          <a:p>
            <a:r>
              <a:rPr lang="en-US" sz="2800" b="1" dirty="0">
                <a:solidFill>
                  <a:schemeClr val="accent2"/>
                </a:solidFill>
              </a:rPr>
              <a:t>Amazon FSx Pricing</a:t>
            </a:r>
          </a:p>
        </p:txBody>
      </p:sp>
      <p:sp>
        <p:nvSpPr>
          <p:cNvPr id="45" name="Rectangle: Rounded Corners 44">
            <a:extLst>
              <a:ext uri="{FF2B5EF4-FFF2-40B4-BE49-F238E27FC236}">
                <a16:creationId xmlns:a16="http://schemas.microsoft.com/office/drawing/2014/main" id="{AEB8C4BE-1646-49EF-8FB6-9F60FD9DA83C}"/>
              </a:ext>
            </a:extLst>
          </p:cNvPr>
          <p:cNvSpPr/>
          <p:nvPr/>
        </p:nvSpPr>
        <p:spPr>
          <a:xfrm>
            <a:off x="384169" y="1973797"/>
            <a:ext cx="2208447" cy="515791"/>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Windows File Server</a:t>
            </a:r>
          </a:p>
        </p:txBody>
      </p:sp>
      <p:pic>
        <p:nvPicPr>
          <p:cNvPr id="58" name="Picture 57">
            <a:extLst>
              <a:ext uri="{FF2B5EF4-FFF2-40B4-BE49-F238E27FC236}">
                <a16:creationId xmlns:a16="http://schemas.microsoft.com/office/drawing/2014/main" id="{14F031BC-9956-4CD6-B308-31AB6F8EB835}"/>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11" name="Rectangle: Rounded Corners 10">
            <a:extLst>
              <a:ext uri="{FF2B5EF4-FFF2-40B4-BE49-F238E27FC236}">
                <a16:creationId xmlns:a16="http://schemas.microsoft.com/office/drawing/2014/main" id="{93CB13C9-EB4A-460B-8D84-3A42F5E4B456}"/>
              </a:ext>
            </a:extLst>
          </p:cNvPr>
          <p:cNvSpPr/>
          <p:nvPr/>
        </p:nvSpPr>
        <p:spPr>
          <a:xfrm>
            <a:off x="384169" y="3070538"/>
            <a:ext cx="2208447"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Lustre</a:t>
            </a:r>
          </a:p>
        </p:txBody>
      </p:sp>
      <p:sp>
        <p:nvSpPr>
          <p:cNvPr id="10" name="Rectangle: Rounded Corners 9">
            <a:extLst>
              <a:ext uri="{FF2B5EF4-FFF2-40B4-BE49-F238E27FC236}">
                <a16:creationId xmlns:a16="http://schemas.microsoft.com/office/drawing/2014/main" id="{7696292D-F642-442C-AB23-60CCB09E235B}"/>
              </a:ext>
            </a:extLst>
          </p:cNvPr>
          <p:cNvSpPr/>
          <p:nvPr/>
        </p:nvSpPr>
        <p:spPr>
          <a:xfrm>
            <a:off x="3380317" y="1682809"/>
            <a:ext cx="5379514" cy="109776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Assume, we want to store 10 TB of general-purpose file share data using HDD storage in the US East (N. Virginia) region. Based on the typical deduplication savings of 50–60%, we provision a 5 TB multi-AZ file system with 16 MBps of throughput capacity. Also, assume that we have an average backup storage of 5 TB during the month</a:t>
            </a:r>
          </a:p>
        </p:txBody>
      </p:sp>
      <p:pic>
        <p:nvPicPr>
          <p:cNvPr id="2" name="Picture 1">
            <a:extLst>
              <a:ext uri="{FF2B5EF4-FFF2-40B4-BE49-F238E27FC236}">
                <a16:creationId xmlns:a16="http://schemas.microsoft.com/office/drawing/2014/main" id="{E7B7032D-A30F-4E28-AA6A-19B5D0B7FBAC}"/>
              </a:ext>
            </a:extLst>
          </p:cNvPr>
          <p:cNvPicPr>
            <a:picLocks noChangeAspect="1"/>
          </p:cNvPicPr>
          <p:nvPr/>
        </p:nvPicPr>
        <p:blipFill>
          <a:blip r:embed="rId4"/>
          <a:stretch>
            <a:fillRect/>
          </a:stretch>
        </p:blipFill>
        <p:spPr>
          <a:xfrm>
            <a:off x="4358661" y="3070538"/>
            <a:ext cx="3422826" cy="1676486"/>
          </a:xfrm>
          <a:prstGeom prst="rect">
            <a:avLst/>
          </a:prstGeom>
        </p:spPr>
      </p:pic>
      <p:sp>
        <p:nvSpPr>
          <p:cNvPr id="12" name="Rectangle: Rounded Corners 11">
            <a:extLst>
              <a:ext uri="{FF2B5EF4-FFF2-40B4-BE49-F238E27FC236}">
                <a16:creationId xmlns:a16="http://schemas.microsoft.com/office/drawing/2014/main" id="{D4233EDF-01C0-4F8E-AD19-17A5D630F758}"/>
              </a:ext>
            </a:extLst>
          </p:cNvPr>
          <p:cNvSpPr/>
          <p:nvPr/>
        </p:nvSpPr>
        <p:spPr>
          <a:xfrm>
            <a:off x="5069693" y="1012936"/>
            <a:ext cx="2000762" cy="37991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Pricing Example</a:t>
            </a:r>
          </a:p>
        </p:txBody>
      </p:sp>
    </p:spTree>
    <p:extLst>
      <p:ext uri="{BB962C8B-B14F-4D97-AF65-F5344CB8AC3E}">
        <p14:creationId xmlns:p14="http://schemas.microsoft.com/office/powerpoint/2010/main" val="1058429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8E9CD83-33B6-45CA-A9AD-915E6A364258}"/>
              </a:ext>
            </a:extLst>
          </p:cNvPr>
          <p:cNvSpPr txBox="1"/>
          <p:nvPr/>
        </p:nvSpPr>
        <p:spPr>
          <a:xfrm>
            <a:off x="228811" y="168938"/>
            <a:ext cx="3060774" cy="523220"/>
          </a:xfrm>
          <a:prstGeom prst="rect">
            <a:avLst/>
          </a:prstGeom>
          <a:noFill/>
        </p:spPr>
        <p:txBody>
          <a:bodyPr wrap="none" rtlCol="0">
            <a:spAutoFit/>
          </a:bodyPr>
          <a:lstStyle/>
          <a:p>
            <a:r>
              <a:rPr lang="en-US" sz="2800" b="1" dirty="0">
                <a:solidFill>
                  <a:schemeClr val="accent2"/>
                </a:solidFill>
              </a:rPr>
              <a:t>Amazon FSx Pricing</a:t>
            </a:r>
          </a:p>
        </p:txBody>
      </p:sp>
      <p:sp>
        <p:nvSpPr>
          <p:cNvPr id="45" name="Rectangle: Rounded Corners 44">
            <a:extLst>
              <a:ext uri="{FF2B5EF4-FFF2-40B4-BE49-F238E27FC236}">
                <a16:creationId xmlns:a16="http://schemas.microsoft.com/office/drawing/2014/main" id="{AEB8C4BE-1646-49EF-8FB6-9F60FD9DA83C}"/>
              </a:ext>
            </a:extLst>
          </p:cNvPr>
          <p:cNvSpPr/>
          <p:nvPr/>
        </p:nvSpPr>
        <p:spPr>
          <a:xfrm>
            <a:off x="384169" y="1973797"/>
            <a:ext cx="2208447"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Windows File Server</a:t>
            </a:r>
          </a:p>
        </p:txBody>
      </p:sp>
      <p:pic>
        <p:nvPicPr>
          <p:cNvPr id="58" name="Picture 57">
            <a:extLst>
              <a:ext uri="{FF2B5EF4-FFF2-40B4-BE49-F238E27FC236}">
                <a16:creationId xmlns:a16="http://schemas.microsoft.com/office/drawing/2014/main" id="{14F031BC-9956-4CD6-B308-31AB6F8EB835}"/>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11" name="Rectangle: Rounded Corners 10">
            <a:extLst>
              <a:ext uri="{FF2B5EF4-FFF2-40B4-BE49-F238E27FC236}">
                <a16:creationId xmlns:a16="http://schemas.microsoft.com/office/drawing/2014/main" id="{93CB13C9-EB4A-460B-8D84-3A42F5E4B456}"/>
              </a:ext>
            </a:extLst>
          </p:cNvPr>
          <p:cNvSpPr/>
          <p:nvPr/>
        </p:nvSpPr>
        <p:spPr>
          <a:xfrm>
            <a:off x="384169" y="3070538"/>
            <a:ext cx="2208447" cy="515791"/>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Lustre</a:t>
            </a:r>
          </a:p>
        </p:txBody>
      </p:sp>
      <p:grpSp>
        <p:nvGrpSpPr>
          <p:cNvPr id="5" name="Group 4">
            <a:extLst>
              <a:ext uri="{FF2B5EF4-FFF2-40B4-BE49-F238E27FC236}">
                <a16:creationId xmlns:a16="http://schemas.microsoft.com/office/drawing/2014/main" id="{53F1DE4B-F07A-4D1C-AF55-59D21BE3CE31}"/>
              </a:ext>
            </a:extLst>
          </p:cNvPr>
          <p:cNvGrpSpPr/>
          <p:nvPr/>
        </p:nvGrpSpPr>
        <p:grpSpPr>
          <a:xfrm>
            <a:off x="3391270" y="1523172"/>
            <a:ext cx="5092882" cy="2724935"/>
            <a:chOff x="3391270" y="1674777"/>
            <a:chExt cx="5092882" cy="2724935"/>
          </a:xfrm>
        </p:grpSpPr>
        <p:grpSp>
          <p:nvGrpSpPr>
            <p:cNvPr id="3" name="Group 2">
              <a:extLst>
                <a:ext uri="{FF2B5EF4-FFF2-40B4-BE49-F238E27FC236}">
                  <a16:creationId xmlns:a16="http://schemas.microsoft.com/office/drawing/2014/main" id="{BCE6801D-E8B3-47C3-8D21-B075374B087C}"/>
                </a:ext>
              </a:extLst>
            </p:cNvPr>
            <p:cNvGrpSpPr/>
            <p:nvPr/>
          </p:nvGrpSpPr>
          <p:grpSpPr>
            <a:xfrm>
              <a:off x="3391270" y="2068497"/>
              <a:ext cx="5092882" cy="2331215"/>
              <a:chOff x="0" y="1793289"/>
              <a:chExt cx="5092882" cy="2331215"/>
            </a:xfrm>
          </p:grpSpPr>
          <p:pic>
            <p:nvPicPr>
              <p:cNvPr id="2" name="Picture 1">
                <a:extLst>
                  <a:ext uri="{FF2B5EF4-FFF2-40B4-BE49-F238E27FC236}">
                    <a16:creationId xmlns:a16="http://schemas.microsoft.com/office/drawing/2014/main" id="{BF843DEC-DD36-4CBE-A050-521835166BC1}"/>
                  </a:ext>
                </a:extLst>
              </p:cNvPr>
              <p:cNvPicPr>
                <a:picLocks noChangeAspect="1"/>
              </p:cNvPicPr>
              <p:nvPr/>
            </p:nvPicPr>
            <p:blipFill rotWithShape="1">
              <a:blip r:embed="rId4"/>
              <a:srcRect t="24933" r="60343"/>
              <a:stretch/>
            </p:blipFill>
            <p:spPr>
              <a:xfrm>
                <a:off x="0" y="1793289"/>
                <a:ext cx="3626224" cy="2331215"/>
              </a:xfrm>
              <a:prstGeom prst="rect">
                <a:avLst/>
              </a:prstGeom>
            </p:spPr>
          </p:pic>
          <p:pic>
            <p:nvPicPr>
              <p:cNvPr id="13" name="Picture 12">
                <a:extLst>
                  <a:ext uri="{FF2B5EF4-FFF2-40B4-BE49-F238E27FC236}">
                    <a16:creationId xmlns:a16="http://schemas.microsoft.com/office/drawing/2014/main" id="{0AD3384A-ECE8-4105-800C-993786AB2755}"/>
                  </a:ext>
                </a:extLst>
              </p:cNvPr>
              <p:cNvPicPr>
                <a:picLocks noChangeAspect="1"/>
              </p:cNvPicPr>
              <p:nvPr/>
            </p:nvPicPr>
            <p:blipFill rotWithShape="1">
              <a:blip r:embed="rId4"/>
              <a:srcRect l="82705" t="24933" r="110"/>
              <a:stretch/>
            </p:blipFill>
            <p:spPr>
              <a:xfrm>
                <a:off x="3521534" y="1793289"/>
                <a:ext cx="1571348" cy="2331215"/>
              </a:xfrm>
              <a:prstGeom prst="rect">
                <a:avLst/>
              </a:prstGeom>
            </p:spPr>
          </p:pic>
        </p:grpSp>
        <p:pic>
          <p:nvPicPr>
            <p:cNvPr id="4" name="Picture 3">
              <a:extLst>
                <a:ext uri="{FF2B5EF4-FFF2-40B4-BE49-F238E27FC236}">
                  <a16:creationId xmlns:a16="http://schemas.microsoft.com/office/drawing/2014/main" id="{6E849BEB-98DC-47B9-AB74-7A5DD068EA65}"/>
                </a:ext>
              </a:extLst>
            </p:cNvPr>
            <p:cNvPicPr>
              <a:picLocks noChangeAspect="1"/>
            </p:cNvPicPr>
            <p:nvPr/>
          </p:nvPicPr>
          <p:blipFill>
            <a:blip r:embed="rId5"/>
            <a:stretch>
              <a:fillRect/>
            </a:stretch>
          </p:blipFill>
          <p:spPr>
            <a:xfrm>
              <a:off x="3391270" y="1674777"/>
              <a:ext cx="901746" cy="393720"/>
            </a:xfrm>
            <a:prstGeom prst="rect">
              <a:avLst/>
            </a:prstGeom>
          </p:spPr>
        </p:pic>
      </p:grpSp>
    </p:spTree>
    <p:extLst>
      <p:ext uri="{BB962C8B-B14F-4D97-AF65-F5344CB8AC3E}">
        <p14:creationId xmlns:p14="http://schemas.microsoft.com/office/powerpoint/2010/main" val="130003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8E9CD83-33B6-45CA-A9AD-915E6A364258}"/>
              </a:ext>
            </a:extLst>
          </p:cNvPr>
          <p:cNvSpPr txBox="1"/>
          <p:nvPr/>
        </p:nvSpPr>
        <p:spPr>
          <a:xfrm>
            <a:off x="228811" y="168938"/>
            <a:ext cx="3060774" cy="523220"/>
          </a:xfrm>
          <a:prstGeom prst="rect">
            <a:avLst/>
          </a:prstGeom>
          <a:noFill/>
        </p:spPr>
        <p:txBody>
          <a:bodyPr wrap="none" rtlCol="0">
            <a:spAutoFit/>
          </a:bodyPr>
          <a:lstStyle/>
          <a:p>
            <a:r>
              <a:rPr lang="en-US" sz="2800" b="1" dirty="0">
                <a:solidFill>
                  <a:schemeClr val="accent2"/>
                </a:solidFill>
              </a:rPr>
              <a:t>Amazon FSx Pricing</a:t>
            </a:r>
          </a:p>
        </p:txBody>
      </p:sp>
      <p:sp>
        <p:nvSpPr>
          <p:cNvPr id="45" name="Rectangle: Rounded Corners 44">
            <a:extLst>
              <a:ext uri="{FF2B5EF4-FFF2-40B4-BE49-F238E27FC236}">
                <a16:creationId xmlns:a16="http://schemas.microsoft.com/office/drawing/2014/main" id="{AEB8C4BE-1646-49EF-8FB6-9F60FD9DA83C}"/>
              </a:ext>
            </a:extLst>
          </p:cNvPr>
          <p:cNvSpPr/>
          <p:nvPr/>
        </p:nvSpPr>
        <p:spPr>
          <a:xfrm>
            <a:off x="384169" y="1973797"/>
            <a:ext cx="2208447"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Windows File Server</a:t>
            </a:r>
          </a:p>
        </p:txBody>
      </p:sp>
      <p:pic>
        <p:nvPicPr>
          <p:cNvPr id="58" name="Picture 57">
            <a:extLst>
              <a:ext uri="{FF2B5EF4-FFF2-40B4-BE49-F238E27FC236}">
                <a16:creationId xmlns:a16="http://schemas.microsoft.com/office/drawing/2014/main" id="{14F031BC-9956-4CD6-B308-31AB6F8EB835}"/>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11" name="Rectangle: Rounded Corners 10">
            <a:extLst>
              <a:ext uri="{FF2B5EF4-FFF2-40B4-BE49-F238E27FC236}">
                <a16:creationId xmlns:a16="http://schemas.microsoft.com/office/drawing/2014/main" id="{93CB13C9-EB4A-460B-8D84-3A42F5E4B456}"/>
              </a:ext>
            </a:extLst>
          </p:cNvPr>
          <p:cNvSpPr/>
          <p:nvPr/>
        </p:nvSpPr>
        <p:spPr>
          <a:xfrm>
            <a:off x="384169" y="3070538"/>
            <a:ext cx="2208447" cy="515791"/>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For Lustre</a:t>
            </a:r>
          </a:p>
        </p:txBody>
      </p:sp>
      <p:pic>
        <p:nvPicPr>
          <p:cNvPr id="3" name="Picture 2">
            <a:extLst>
              <a:ext uri="{FF2B5EF4-FFF2-40B4-BE49-F238E27FC236}">
                <a16:creationId xmlns:a16="http://schemas.microsoft.com/office/drawing/2014/main" id="{366CB810-31BC-4B0F-BD97-0FA8ABA6E294}"/>
              </a:ext>
            </a:extLst>
          </p:cNvPr>
          <p:cNvPicPr>
            <a:picLocks noChangeAspect="1"/>
          </p:cNvPicPr>
          <p:nvPr/>
        </p:nvPicPr>
        <p:blipFill>
          <a:blip r:embed="rId4"/>
          <a:stretch>
            <a:fillRect/>
          </a:stretch>
        </p:blipFill>
        <p:spPr>
          <a:xfrm>
            <a:off x="3980816" y="3070538"/>
            <a:ext cx="4178515" cy="1670136"/>
          </a:xfrm>
          <a:prstGeom prst="rect">
            <a:avLst/>
          </a:prstGeom>
        </p:spPr>
      </p:pic>
      <p:sp>
        <p:nvSpPr>
          <p:cNvPr id="9" name="Rectangle: Rounded Corners 8">
            <a:extLst>
              <a:ext uri="{FF2B5EF4-FFF2-40B4-BE49-F238E27FC236}">
                <a16:creationId xmlns:a16="http://schemas.microsoft.com/office/drawing/2014/main" id="{9E18D60C-AB97-431C-A506-37D2F729400E}"/>
              </a:ext>
            </a:extLst>
          </p:cNvPr>
          <p:cNvSpPr/>
          <p:nvPr/>
        </p:nvSpPr>
        <p:spPr>
          <a:xfrm>
            <a:off x="3380317" y="1682809"/>
            <a:ext cx="5379514" cy="109776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Assume, we have a scratch file system in the US East (N. Virginia) region, which has been provisioned with 4,800 GB of storage capacity, and we spin up our file system for an 8-hour workload every day and then shut it down. We do this for 30 days (a month)</a:t>
            </a:r>
          </a:p>
        </p:txBody>
      </p:sp>
      <p:sp>
        <p:nvSpPr>
          <p:cNvPr id="10" name="Rectangle: Rounded Corners 9">
            <a:extLst>
              <a:ext uri="{FF2B5EF4-FFF2-40B4-BE49-F238E27FC236}">
                <a16:creationId xmlns:a16="http://schemas.microsoft.com/office/drawing/2014/main" id="{74ADBA27-05A8-471B-9DC3-F3352D18C694}"/>
              </a:ext>
            </a:extLst>
          </p:cNvPr>
          <p:cNvSpPr/>
          <p:nvPr/>
        </p:nvSpPr>
        <p:spPr>
          <a:xfrm>
            <a:off x="5069693" y="1012936"/>
            <a:ext cx="2000762" cy="37991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Pricing Example</a:t>
            </a:r>
          </a:p>
        </p:txBody>
      </p:sp>
    </p:spTree>
    <p:extLst>
      <p:ext uri="{BB962C8B-B14F-4D97-AF65-F5344CB8AC3E}">
        <p14:creationId xmlns:p14="http://schemas.microsoft.com/office/powerpoint/2010/main" val="345855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1001917" y="1790699"/>
            <a:ext cx="7140165" cy="1562102"/>
          </a:xfrm>
          <a:prstGeom prst="rect">
            <a:avLst/>
          </a:prstGeom>
        </p:spPr>
        <p:txBody>
          <a:bodyPr anchor="ctr"/>
          <a:lstStyle/>
          <a:p>
            <a:pPr algn="ctr"/>
            <a:r>
              <a:rPr lang="en-US" dirty="0"/>
              <a:t>Hands-on: Amazon FSx for Windows File Server</a:t>
            </a:r>
            <a:endParaRPr lang="en-US" b="1" dirty="0"/>
          </a:p>
        </p:txBody>
      </p:sp>
    </p:spTree>
    <p:extLst>
      <p:ext uri="{BB962C8B-B14F-4D97-AF65-F5344CB8AC3E}">
        <p14:creationId xmlns:p14="http://schemas.microsoft.com/office/powerpoint/2010/main" val="208710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761999" y="1790699"/>
            <a:ext cx="7620002" cy="1562102"/>
          </a:xfrm>
          <a:prstGeom prst="rect">
            <a:avLst/>
          </a:prstGeom>
        </p:spPr>
        <p:txBody>
          <a:bodyPr anchor="ctr"/>
          <a:lstStyle/>
          <a:p>
            <a:pPr algn="ctr"/>
            <a:r>
              <a:rPr lang="en-US" dirty="0"/>
              <a:t>Hands-on: Amazon FSx for Lustre</a:t>
            </a:r>
            <a:endParaRPr lang="en-US" b="1" dirty="0"/>
          </a:p>
        </p:txBody>
      </p:sp>
    </p:spTree>
    <p:extLst>
      <p:ext uri="{BB962C8B-B14F-4D97-AF65-F5344CB8AC3E}">
        <p14:creationId xmlns:p14="http://schemas.microsoft.com/office/powerpoint/2010/main" val="2347457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2014536" y="1790699"/>
            <a:ext cx="5114928" cy="1562102"/>
          </a:xfrm>
          <a:prstGeom prst="rect">
            <a:avLst/>
          </a:prstGeom>
        </p:spPr>
        <p:txBody>
          <a:bodyPr anchor="ctr"/>
          <a:lstStyle/>
          <a:p>
            <a:pPr algn="ctr"/>
            <a:r>
              <a:rPr lang="en-US" dirty="0"/>
              <a:t>Introduction to Global Accelerator</a:t>
            </a:r>
            <a:endParaRPr lang="en-US" b="1" dirty="0"/>
          </a:p>
        </p:txBody>
      </p:sp>
    </p:spTree>
    <p:extLst>
      <p:ext uri="{BB962C8B-B14F-4D97-AF65-F5344CB8AC3E}">
        <p14:creationId xmlns:p14="http://schemas.microsoft.com/office/powerpoint/2010/main" val="2144908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8168167-9072-48A7-ABA1-7FCA591E5777}"/>
              </a:ext>
            </a:extLst>
          </p:cNvPr>
          <p:cNvSpPr/>
          <p:nvPr/>
        </p:nvSpPr>
        <p:spPr>
          <a:xfrm>
            <a:off x="1129323" y="1051301"/>
            <a:ext cx="6898022" cy="71621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AWS Global Accelerator is a service that improves the availability and performance of our applications with local or global users</a:t>
            </a:r>
            <a:endParaRPr lang="en-IN" dirty="0">
              <a:solidFill>
                <a:schemeClr val="tx1">
                  <a:lumMod val="75000"/>
                  <a:lumOff val="25000"/>
                </a:schemeClr>
              </a:solidFill>
            </a:endParaRPr>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
        <p:nvSpPr>
          <p:cNvPr id="8" name="Rectangle: Rounded Corners 7">
            <a:extLst>
              <a:ext uri="{FF2B5EF4-FFF2-40B4-BE49-F238E27FC236}">
                <a16:creationId xmlns:a16="http://schemas.microsoft.com/office/drawing/2014/main" id="{1EABBB7E-6905-414B-8CDB-AA7F1D69D3CC}"/>
              </a:ext>
            </a:extLst>
          </p:cNvPr>
          <p:cNvSpPr/>
          <p:nvPr/>
        </p:nvSpPr>
        <p:spPr>
          <a:xfrm>
            <a:off x="1129323" y="3819816"/>
            <a:ext cx="6898022" cy="71621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It provides static IP addresses that will act as a fixed entry point to our application endpoints on EC2, Beanstalk, or load balancers </a:t>
            </a:r>
            <a:endParaRPr lang="en-IN" dirty="0">
              <a:solidFill>
                <a:schemeClr val="tx1">
                  <a:lumMod val="75000"/>
                  <a:lumOff val="25000"/>
                </a:schemeClr>
              </a:solidFill>
            </a:endParaRPr>
          </a:p>
        </p:txBody>
      </p:sp>
      <p:pic>
        <p:nvPicPr>
          <p:cNvPr id="2052" name="Picture 4">
            <a:extLst>
              <a:ext uri="{FF2B5EF4-FFF2-40B4-BE49-F238E27FC236}">
                <a16:creationId xmlns:a16="http://schemas.microsoft.com/office/drawing/2014/main" id="{267021C7-C79D-49D7-912B-6DE823BAF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56" t="7725" r="42109" b="53296"/>
          <a:stretch/>
        </p:blipFill>
        <p:spPr bwMode="auto">
          <a:xfrm>
            <a:off x="3664743" y="1965503"/>
            <a:ext cx="1814514" cy="165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0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8168167-9072-48A7-ABA1-7FCA591E5777}"/>
              </a:ext>
            </a:extLst>
          </p:cNvPr>
          <p:cNvSpPr/>
          <p:nvPr/>
        </p:nvSpPr>
        <p:spPr>
          <a:xfrm>
            <a:off x="2741580" y="1051301"/>
            <a:ext cx="3673508" cy="52322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rPr>
              <a:t>How does Global Accelerator work?</a:t>
            </a:r>
            <a:endParaRPr lang="en-IN"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FFD45F6E-ECC6-4A8E-926E-AF4EFC5C5FBA}"/>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grpSp>
        <p:nvGrpSpPr>
          <p:cNvPr id="23" name="Group 22"/>
          <p:cNvGrpSpPr/>
          <p:nvPr/>
        </p:nvGrpSpPr>
        <p:grpSpPr>
          <a:xfrm>
            <a:off x="307181" y="1758196"/>
            <a:ext cx="8529638" cy="2835464"/>
            <a:chOff x="307181" y="1758196"/>
            <a:chExt cx="8529638" cy="2835464"/>
          </a:xfrm>
        </p:grpSpPr>
        <p:pic>
          <p:nvPicPr>
            <p:cNvPr id="6" name="Picture 5">
              <a:extLst>
                <a:ext uri="{FF2B5EF4-FFF2-40B4-BE49-F238E27FC236}">
                  <a16:creationId xmlns:a16="http://schemas.microsoft.com/office/drawing/2014/main" id="{D5B9C470-98AD-4FAB-8048-E2572C97C85E}"/>
                </a:ext>
              </a:extLst>
            </p:cNvPr>
            <p:cNvPicPr>
              <a:picLocks noChangeAspect="1"/>
            </p:cNvPicPr>
            <p:nvPr/>
          </p:nvPicPr>
          <p:blipFill>
            <a:blip r:embed="rId3"/>
            <a:stretch>
              <a:fillRect/>
            </a:stretch>
          </p:blipFill>
          <p:spPr>
            <a:xfrm>
              <a:off x="307181" y="1758196"/>
              <a:ext cx="8529638" cy="2835464"/>
            </a:xfrm>
            <a:prstGeom prst="rect">
              <a:avLst/>
            </a:prstGeom>
          </p:spPr>
        </p:pic>
        <p:grpSp>
          <p:nvGrpSpPr>
            <p:cNvPr id="15" name="Group 14"/>
            <p:cNvGrpSpPr/>
            <p:nvPr/>
          </p:nvGrpSpPr>
          <p:grpSpPr>
            <a:xfrm>
              <a:off x="2193355" y="3261252"/>
              <a:ext cx="1117715" cy="627308"/>
              <a:chOff x="1919999" y="1736799"/>
              <a:chExt cx="1117715" cy="627308"/>
            </a:xfrm>
            <a:solidFill>
              <a:schemeClr val="bg1"/>
            </a:solidFill>
          </p:grpSpPr>
          <p:sp>
            <p:nvSpPr>
              <p:cNvPr id="7" name="TextBox 6"/>
              <p:cNvSpPr txBox="1"/>
              <p:nvPr/>
            </p:nvSpPr>
            <p:spPr>
              <a:xfrm>
                <a:off x="2068855" y="1736799"/>
                <a:ext cx="812723" cy="261610"/>
              </a:xfrm>
              <a:prstGeom prst="rect">
                <a:avLst/>
              </a:prstGeom>
              <a:grpFill/>
            </p:spPr>
            <p:txBody>
              <a:bodyPr wrap="square" lIns="0" tIns="91440" rIns="0" bIns="0" rtlCol="0" anchor="ctr">
                <a:spAutoFit/>
              </a:bodyPr>
              <a:lstStyle/>
              <a:p>
                <a:pPr algn="ctr"/>
                <a:r>
                  <a:rPr lang="en-US" sz="1100" b="1" dirty="0">
                    <a:solidFill>
                      <a:schemeClr val="tx2"/>
                    </a:solidFill>
                  </a:rPr>
                  <a:t>Edge Location</a:t>
                </a:r>
              </a:p>
            </p:txBody>
          </p:sp>
          <p:sp>
            <p:nvSpPr>
              <p:cNvPr id="12" name="TextBox 11"/>
              <p:cNvSpPr txBox="1"/>
              <p:nvPr/>
            </p:nvSpPr>
            <p:spPr>
              <a:xfrm>
                <a:off x="1919999" y="1994775"/>
                <a:ext cx="1117715" cy="369332"/>
              </a:xfrm>
              <a:prstGeom prst="rect">
                <a:avLst/>
              </a:prstGeom>
              <a:grpFill/>
            </p:spPr>
            <p:txBody>
              <a:bodyPr wrap="square" lIns="0" tIns="0" rIns="0" bIns="0" rtlCol="0" anchor="ctr">
                <a:spAutoFit/>
              </a:bodyPr>
              <a:lstStyle/>
              <a:p>
                <a:pPr algn="ctr"/>
                <a:r>
                  <a:rPr lang="en-US" sz="800" dirty="0">
                    <a:solidFill>
                      <a:schemeClr val="tx2"/>
                    </a:solidFill>
                  </a:rPr>
                  <a:t>Our user’s traffic enters the AWS global network at the closest edge location</a:t>
                </a:r>
              </a:p>
            </p:txBody>
          </p:sp>
        </p:grpSp>
        <p:grpSp>
          <p:nvGrpSpPr>
            <p:cNvPr id="17" name="Group 16"/>
            <p:cNvGrpSpPr/>
            <p:nvPr/>
          </p:nvGrpSpPr>
          <p:grpSpPr>
            <a:xfrm>
              <a:off x="3939666" y="3176188"/>
              <a:ext cx="1270228" cy="777962"/>
              <a:chOff x="3418664" y="1574521"/>
              <a:chExt cx="1270228" cy="777962"/>
            </a:xfrm>
            <a:solidFill>
              <a:schemeClr val="bg1"/>
            </a:solidFill>
          </p:grpSpPr>
          <p:sp>
            <p:nvSpPr>
              <p:cNvPr id="8" name="TextBox 7"/>
              <p:cNvSpPr txBox="1"/>
              <p:nvPr/>
            </p:nvSpPr>
            <p:spPr>
              <a:xfrm>
                <a:off x="3418669" y="1574521"/>
                <a:ext cx="1267976" cy="153888"/>
              </a:xfrm>
              <a:prstGeom prst="rect">
                <a:avLst/>
              </a:prstGeom>
              <a:grpFill/>
            </p:spPr>
            <p:txBody>
              <a:bodyPr wrap="none" lIns="0" tIns="0" rIns="0" bIns="0" rtlCol="0" anchor="ctr">
                <a:spAutoFit/>
              </a:bodyPr>
              <a:lstStyle/>
              <a:p>
                <a:pPr algn="ctr"/>
                <a:r>
                  <a:rPr lang="en-US" sz="1000" b="1" dirty="0">
                    <a:solidFill>
                      <a:schemeClr val="tx2"/>
                    </a:solidFill>
                  </a:rPr>
                  <a:t>AWS Global Accelerator</a:t>
                </a:r>
              </a:p>
            </p:txBody>
          </p:sp>
          <p:sp>
            <p:nvSpPr>
              <p:cNvPr id="16" name="TextBox 15"/>
              <p:cNvSpPr txBox="1"/>
              <p:nvPr/>
            </p:nvSpPr>
            <p:spPr>
              <a:xfrm>
                <a:off x="3418664" y="1736930"/>
                <a:ext cx="1270228" cy="615553"/>
              </a:xfrm>
              <a:prstGeom prst="rect">
                <a:avLst/>
              </a:prstGeom>
              <a:grpFill/>
            </p:spPr>
            <p:txBody>
              <a:bodyPr wrap="square" lIns="0" tIns="0" rIns="0" bIns="0" rtlCol="0" anchor="ctr">
                <a:spAutoFit/>
              </a:bodyPr>
              <a:lstStyle/>
              <a:p>
                <a:pPr algn="ctr"/>
                <a:r>
                  <a:rPr lang="en-US" sz="800" dirty="0">
                    <a:solidFill>
                      <a:schemeClr val="tx2"/>
                    </a:solidFill>
                  </a:rPr>
                  <a:t>AWS Global Accelerator directs traffic to the optimal endpoint based on proximity to the client, health, and endpoint weights</a:t>
                </a:r>
              </a:p>
            </p:txBody>
          </p:sp>
        </p:grpSp>
        <p:grpSp>
          <p:nvGrpSpPr>
            <p:cNvPr id="20" name="Group 19"/>
            <p:cNvGrpSpPr/>
            <p:nvPr/>
          </p:nvGrpSpPr>
          <p:grpSpPr>
            <a:xfrm>
              <a:off x="5762253" y="3271885"/>
              <a:ext cx="1139753" cy="1031051"/>
              <a:chOff x="5548789" y="1715959"/>
              <a:chExt cx="1139753" cy="1031051"/>
            </a:xfrm>
            <a:solidFill>
              <a:schemeClr val="bg1"/>
            </a:solidFill>
          </p:grpSpPr>
          <p:sp>
            <p:nvSpPr>
              <p:cNvPr id="9" name="TextBox 8"/>
              <p:cNvSpPr txBox="1"/>
              <p:nvPr/>
            </p:nvSpPr>
            <p:spPr>
              <a:xfrm>
                <a:off x="5622174" y="1715959"/>
                <a:ext cx="928139" cy="169277"/>
              </a:xfrm>
              <a:prstGeom prst="rect">
                <a:avLst/>
              </a:prstGeom>
              <a:grpFill/>
            </p:spPr>
            <p:txBody>
              <a:bodyPr wrap="none" lIns="0" tIns="0" rIns="0" bIns="0" rtlCol="0" anchor="ctr">
                <a:spAutoFit/>
              </a:bodyPr>
              <a:lstStyle/>
              <a:p>
                <a:pPr algn="ctr"/>
                <a:r>
                  <a:rPr lang="en-US" sz="1100" b="1" dirty="0">
                    <a:solidFill>
                      <a:schemeClr val="tx2"/>
                    </a:solidFill>
                  </a:rPr>
                  <a:t>Endpoint Group</a:t>
                </a:r>
              </a:p>
            </p:txBody>
          </p:sp>
          <p:sp>
            <p:nvSpPr>
              <p:cNvPr id="19" name="TextBox 18"/>
              <p:cNvSpPr txBox="1"/>
              <p:nvPr/>
            </p:nvSpPr>
            <p:spPr>
              <a:xfrm>
                <a:off x="5548789" y="1885236"/>
                <a:ext cx="1139753" cy="861774"/>
              </a:xfrm>
              <a:prstGeom prst="rect">
                <a:avLst/>
              </a:prstGeom>
              <a:grpFill/>
            </p:spPr>
            <p:txBody>
              <a:bodyPr wrap="square" lIns="0" tIns="0" rIns="0" bIns="0" rtlCol="0" anchor="ctr">
                <a:spAutoFit/>
              </a:bodyPr>
              <a:lstStyle/>
              <a:p>
                <a:pPr algn="ctr"/>
                <a:r>
                  <a:rPr lang="en-US" sz="800" dirty="0">
                    <a:solidFill>
                      <a:schemeClr val="tx2"/>
                    </a:solidFill>
                  </a:rPr>
                  <a:t>Our user’s traffic traverses the AWS global network to the optimal endpoint group in an AWS region. Each endpoint group includes one or more application endpoints</a:t>
                </a:r>
              </a:p>
            </p:txBody>
          </p:sp>
        </p:grpSp>
        <p:grpSp>
          <p:nvGrpSpPr>
            <p:cNvPr id="14" name="Group 13"/>
            <p:cNvGrpSpPr/>
            <p:nvPr/>
          </p:nvGrpSpPr>
          <p:grpSpPr>
            <a:xfrm>
              <a:off x="748946" y="3282518"/>
              <a:ext cx="1117715" cy="542685"/>
              <a:chOff x="620063" y="1163337"/>
              <a:chExt cx="1117715" cy="542685"/>
            </a:xfrm>
            <a:solidFill>
              <a:schemeClr val="bg1"/>
            </a:solidFill>
          </p:grpSpPr>
          <p:sp>
            <p:nvSpPr>
              <p:cNvPr id="5" name="TextBox 4"/>
              <p:cNvSpPr txBox="1"/>
              <p:nvPr/>
            </p:nvSpPr>
            <p:spPr>
              <a:xfrm>
                <a:off x="1050735" y="1163337"/>
                <a:ext cx="267702" cy="169277"/>
              </a:xfrm>
              <a:prstGeom prst="rect">
                <a:avLst/>
              </a:prstGeom>
              <a:grpFill/>
            </p:spPr>
            <p:txBody>
              <a:bodyPr wrap="none" lIns="0" tIns="0" rIns="0" bIns="0" rtlCol="0" anchor="ctr">
                <a:spAutoFit/>
              </a:bodyPr>
              <a:lstStyle/>
              <a:p>
                <a:pPr algn="ctr"/>
                <a:r>
                  <a:rPr lang="en-US" sz="1100" b="1" dirty="0">
                    <a:solidFill>
                      <a:schemeClr val="tx2"/>
                    </a:solidFill>
                  </a:rPr>
                  <a:t>User</a:t>
                </a:r>
              </a:p>
            </p:txBody>
          </p:sp>
          <p:sp>
            <p:nvSpPr>
              <p:cNvPr id="11" name="TextBox 10"/>
              <p:cNvSpPr txBox="1"/>
              <p:nvPr/>
            </p:nvSpPr>
            <p:spPr>
              <a:xfrm>
                <a:off x="620063" y="1336690"/>
                <a:ext cx="1117715" cy="369332"/>
              </a:xfrm>
              <a:prstGeom prst="rect">
                <a:avLst/>
              </a:prstGeom>
              <a:grpFill/>
            </p:spPr>
            <p:txBody>
              <a:bodyPr wrap="square" lIns="0" tIns="0" rIns="0" bIns="0" rtlCol="0" anchor="ctr">
                <a:spAutoFit/>
              </a:bodyPr>
              <a:lstStyle/>
              <a:p>
                <a:pPr algn="ctr"/>
                <a:r>
                  <a:rPr lang="en-US" sz="800" dirty="0">
                    <a:solidFill>
                      <a:schemeClr val="tx2"/>
                    </a:solidFill>
                  </a:rPr>
                  <a:t>Traffic from our user’s client is sent to AWS Global Accelerator</a:t>
                </a:r>
              </a:p>
            </p:txBody>
          </p:sp>
        </p:grpSp>
        <p:grpSp>
          <p:nvGrpSpPr>
            <p:cNvPr id="22" name="Group 21"/>
            <p:cNvGrpSpPr/>
            <p:nvPr/>
          </p:nvGrpSpPr>
          <p:grpSpPr>
            <a:xfrm>
              <a:off x="7402984" y="3276911"/>
              <a:ext cx="1075955" cy="908270"/>
              <a:chOff x="6933905" y="1836131"/>
              <a:chExt cx="1075955" cy="908270"/>
            </a:xfrm>
          </p:grpSpPr>
          <p:sp>
            <p:nvSpPr>
              <p:cNvPr id="10" name="TextBox 9"/>
              <p:cNvSpPr txBox="1"/>
              <p:nvPr/>
            </p:nvSpPr>
            <p:spPr>
              <a:xfrm>
                <a:off x="7184135" y="1836131"/>
                <a:ext cx="586699" cy="169277"/>
              </a:xfrm>
              <a:prstGeom prst="rect">
                <a:avLst/>
              </a:prstGeom>
              <a:solidFill>
                <a:schemeClr val="bg1"/>
              </a:solidFill>
            </p:spPr>
            <p:txBody>
              <a:bodyPr wrap="none" lIns="0" tIns="0" rIns="0" bIns="0" rtlCol="0" anchor="ctr">
                <a:spAutoFit/>
              </a:bodyPr>
              <a:lstStyle/>
              <a:p>
                <a:pPr algn="ctr"/>
                <a:r>
                  <a:rPr lang="en-US" sz="1100" b="1" dirty="0">
                    <a:solidFill>
                      <a:schemeClr val="tx2"/>
                    </a:solidFill>
                  </a:rPr>
                  <a:t>Endpoints</a:t>
                </a:r>
              </a:p>
            </p:txBody>
          </p:sp>
          <p:sp>
            <p:nvSpPr>
              <p:cNvPr id="21" name="TextBox 20"/>
              <p:cNvSpPr txBox="1"/>
              <p:nvPr/>
            </p:nvSpPr>
            <p:spPr>
              <a:xfrm>
                <a:off x="6933905" y="2005737"/>
                <a:ext cx="1075955" cy="738664"/>
              </a:xfrm>
              <a:prstGeom prst="rect">
                <a:avLst/>
              </a:prstGeom>
              <a:solidFill>
                <a:schemeClr val="bg1"/>
              </a:solidFill>
            </p:spPr>
            <p:txBody>
              <a:bodyPr wrap="square" lIns="0" tIns="0" rIns="0" bIns="0" rtlCol="0" anchor="ctr">
                <a:spAutoFit/>
              </a:bodyPr>
              <a:lstStyle/>
              <a:p>
                <a:pPr algn="ctr"/>
                <a:r>
                  <a:rPr lang="en-US" sz="800" dirty="0">
                    <a:solidFill>
                      <a:schemeClr val="tx2"/>
                    </a:solidFill>
                  </a:rPr>
                  <a:t>AWS Global Accelerator ensures that the traffic is routed to the appropriate endpoint based on performance and policies that we can configure</a:t>
                </a:r>
              </a:p>
            </p:txBody>
          </p:sp>
        </p:grpSp>
      </p:grpSp>
    </p:spTree>
    <p:extLst>
      <p:ext uri="{BB962C8B-B14F-4D97-AF65-F5344CB8AC3E}">
        <p14:creationId xmlns:p14="http://schemas.microsoft.com/office/powerpoint/2010/main" val="2444543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F98667-759D-4259-A737-0B7D67E7386C}"/>
              </a:ext>
            </a:extLst>
          </p:cNvPr>
          <p:cNvPicPr>
            <a:picLocks noChangeAspect="1"/>
          </p:cNvPicPr>
          <p:nvPr/>
        </p:nvPicPr>
        <p:blipFill>
          <a:blip r:embed="rId3"/>
          <a:stretch>
            <a:fillRect/>
          </a:stretch>
        </p:blipFill>
        <p:spPr>
          <a:xfrm>
            <a:off x="0" y="2317888"/>
            <a:ext cx="9144000" cy="2707996"/>
          </a:xfrm>
          <a:prstGeom prst="rect">
            <a:avLst/>
          </a:prstGeom>
        </p:spPr>
      </p:pic>
      <p:sp>
        <p:nvSpPr>
          <p:cNvPr id="11" name="Rectangle: Rounded Corners 10">
            <a:extLst>
              <a:ext uri="{FF2B5EF4-FFF2-40B4-BE49-F238E27FC236}">
                <a16:creationId xmlns:a16="http://schemas.microsoft.com/office/drawing/2014/main" id="{14D58082-40F8-4B0D-AAE5-FDE84C2F2E53}"/>
              </a:ext>
            </a:extLst>
          </p:cNvPr>
          <p:cNvSpPr/>
          <p:nvPr/>
        </p:nvSpPr>
        <p:spPr>
          <a:xfrm>
            <a:off x="2741580" y="1051301"/>
            <a:ext cx="3673508" cy="52322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rPr>
              <a:t>Without Global Accelerator</a:t>
            </a:r>
            <a:endParaRPr lang="en-IN" b="1" dirty="0">
              <a:solidFill>
                <a:schemeClr val="tx1">
                  <a:lumMod val="75000"/>
                  <a:lumOff val="25000"/>
                </a:schemeClr>
              </a:solidFill>
            </a:endParaRPr>
          </a:p>
        </p:txBody>
      </p:sp>
      <p:sp>
        <p:nvSpPr>
          <p:cNvPr id="12" name="Rectangle: Rounded Corners 11">
            <a:extLst>
              <a:ext uri="{FF2B5EF4-FFF2-40B4-BE49-F238E27FC236}">
                <a16:creationId xmlns:a16="http://schemas.microsoft.com/office/drawing/2014/main" id="{5DB82AB7-DCAD-4463-86F3-563EDE04B8A0}"/>
              </a:ext>
            </a:extLst>
          </p:cNvPr>
          <p:cNvSpPr/>
          <p:nvPr/>
        </p:nvSpPr>
        <p:spPr>
          <a:xfrm>
            <a:off x="1469993" y="1709332"/>
            <a:ext cx="6216682" cy="67078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It can take many networks to reach the application. Paths to and from the application may differ. Each hop impacts performance and can introduce risks</a:t>
            </a:r>
          </a:p>
        </p:txBody>
      </p:sp>
      <p:sp>
        <p:nvSpPr>
          <p:cNvPr id="13" name="TextBox 12">
            <a:extLst>
              <a:ext uri="{FF2B5EF4-FFF2-40B4-BE49-F238E27FC236}">
                <a16:creationId xmlns:a16="http://schemas.microsoft.com/office/drawing/2014/main" id="{B0C25D75-E740-4A47-8C7F-C60DB6AA32B6}"/>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Tree>
    <p:extLst>
      <p:ext uri="{BB962C8B-B14F-4D97-AF65-F5344CB8AC3E}">
        <p14:creationId xmlns:p14="http://schemas.microsoft.com/office/powerpoint/2010/main" val="128871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8787BC-B871-45BC-9491-EA5EEB2645CC}"/>
              </a:ext>
            </a:extLst>
          </p:cNvPr>
          <p:cNvPicPr>
            <a:picLocks noChangeAspect="1"/>
          </p:cNvPicPr>
          <p:nvPr/>
        </p:nvPicPr>
        <p:blipFill>
          <a:blip r:embed="rId3"/>
          <a:stretch>
            <a:fillRect/>
          </a:stretch>
        </p:blipFill>
        <p:spPr>
          <a:xfrm>
            <a:off x="0" y="2380112"/>
            <a:ext cx="9144000" cy="2710672"/>
          </a:xfrm>
          <a:prstGeom prst="rect">
            <a:avLst/>
          </a:prstGeom>
        </p:spPr>
      </p:pic>
      <p:sp>
        <p:nvSpPr>
          <p:cNvPr id="5" name="Rectangle: Rounded Corners 4">
            <a:extLst>
              <a:ext uri="{FF2B5EF4-FFF2-40B4-BE49-F238E27FC236}">
                <a16:creationId xmlns:a16="http://schemas.microsoft.com/office/drawing/2014/main" id="{7AEB0A38-9AD6-454E-B5AA-A8F2A91752E8}"/>
              </a:ext>
            </a:extLst>
          </p:cNvPr>
          <p:cNvSpPr/>
          <p:nvPr/>
        </p:nvSpPr>
        <p:spPr>
          <a:xfrm>
            <a:off x="2741580" y="1051301"/>
            <a:ext cx="3673508" cy="52322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rPr>
              <a:t>With Global Accelerator</a:t>
            </a:r>
            <a:endParaRPr lang="en-IN" b="1"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22E3C7E2-150D-4917-8806-C4B2D51BD346}"/>
              </a:ext>
            </a:extLst>
          </p:cNvPr>
          <p:cNvSpPr/>
          <p:nvPr/>
        </p:nvSpPr>
        <p:spPr>
          <a:xfrm>
            <a:off x="1469993" y="1709332"/>
            <a:ext cx="6216682" cy="67078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Adding AWS Global Accelerator removes these inefficiencies. It leverages the AWS global network, resulting in improved performance</a:t>
            </a:r>
          </a:p>
        </p:txBody>
      </p:sp>
      <p:sp>
        <p:nvSpPr>
          <p:cNvPr id="9" name="TextBox 8">
            <a:extLst>
              <a:ext uri="{FF2B5EF4-FFF2-40B4-BE49-F238E27FC236}">
                <a16:creationId xmlns:a16="http://schemas.microsoft.com/office/drawing/2014/main" id="{74084696-1272-4177-BF14-ECF174EBCB09}"/>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Tree>
    <p:extLst>
      <p:ext uri="{BB962C8B-B14F-4D97-AF65-F5344CB8AC3E}">
        <p14:creationId xmlns:p14="http://schemas.microsoft.com/office/powerpoint/2010/main" val="354280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1001917" y="2037778"/>
            <a:ext cx="7140165" cy="1067943"/>
          </a:xfrm>
          <a:prstGeom prst="rect">
            <a:avLst/>
          </a:prstGeom>
        </p:spPr>
        <p:txBody>
          <a:bodyPr anchor="ctr"/>
          <a:lstStyle/>
          <a:p>
            <a:pPr algn="ctr"/>
            <a:r>
              <a:rPr lang="en-US" dirty="0"/>
              <a:t>Introduction to Amazon FSx</a:t>
            </a:r>
          </a:p>
        </p:txBody>
      </p:sp>
    </p:spTree>
    <p:extLst>
      <p:ext uri="{BB962C8B-B14F-4D97-AF65-F5344CB8AC3E}">
        <p14:creationId xmlns:p14="http://schemas.microsoft.com/office/powerpoint/2010/main" val="18094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7CA2F9DC-C1E8-43B5-88BA-297039531CBA}"/>
              </a:ext>
            </a:extLst>
          </p:cNvPr>
          <p:cNvSpPr/>
          <p:nvPr/>
        </p:nvSpPr>
        <p:spPr>
          <a:xfrm>
            <a:off x="5450683"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Improved performance</a:t>
            </a:r>
          </a:p>
        </p:txBody>
      </p:sp>
      <p:sp>
        <p:nvSpPr>
          <p:cNvPr id="11" name="Rectangle: Rounded Corners 10">
            <a:extLst>
              <a:ext uri="{FF2B5EF4-FFF2-40B4-BE49-F238E27FC236}">
                <a16:creationId xmlns:a16="http://schemas.microsoft.com/office/drawing/2014/main" id="{F7DCA29F-EEF6-4B49-91D2-B5BD4993F8DB}"/>
              </a:ext>
            </a:extLst>
          </p:cNvPr>
          <p:cNvSpPr/>
          <p:nvPr/>
        </p:nvSpPr>
        <p:spPr>
          <a:xfrm>
            <a:off x="5450683"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Fine-grained control</a:t>
            </a:r>
          </a:p>
        </p:txBody>
      </p:sp>
      <p:sp>
        <p:nvSpPr>
          <p:cNvPr id="14" name="Rectangle: Rounded Corners 13">
            <a:extLst>
              <a:ext uri="{FF2B5EF4-FFF2-40B4-BE49-F238E27FC236}">
                <a16:creationId xmlns:a16="http://schemas.microsoft.com/office/drawing/2014/main" id="{BF3653FD-EF3D-4E4B-82F4-7935C4895C3E}"/>
              </a:ext>
            </a:extLst>
          </p:cNvPr>
          <p:cNvSpPr/>
          <p:nvPr/>
        </p:nvSpPr>
        <p:spPr>
          <a:xfrm>
            <a:off x="5450683"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High availability</a:t>
            </a:r>
          </a:p>
        </p:txBody>
      </p:sp>
      <p:sp>
        <p:nvSpPr>
          <p:cNvPr id="15" name="Rectangle: Rounded Corners 14">
            <a:extLst>
              <a:ext uri="{FF2B5EF4-FFF2-40B4-BE49-F238E27FC236}">
                <a16:creationId xmlns:a16="http://schemas.microsoft.com/office/drawing/2014/main" id="{D9864F0E-B724-4448-A493-A3B012B9B64B}"/>
              </a:ext>
            </a:extLst>
          </p:cNvPr>
          <p:cNvSpPr/>
          <p:nvPr/>
        </p:nvSpPr>
        <p:spPr>
          <a:xfrm>
            <a:off x="1400176"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No variability around clients that cache IP addresses</a:t>
            </a:r>
          </a:p>
        </p:txBody>
      </p:sp>
      <p:sp>
        <p:nvSpPr>
          <p:cNvPr id="16" name="Rectangle: Rounded Corners 15">
            <a:extLst>
              <a:ext uri="{FF2B5EF4-FFF2-40B4-BE49-F238E27FC236}">
                <a16:creationId xmlns:a16="http://schemas.microsoft.com/office/drawing/2014/main" id="{9B661E2C-B414-4E07-8D5D-528BDF532043}"/>
              </a:ext>
            </a:extLst>
          </p:cNvPr>
          <p:cNvSpPr/>
          <p:nvPr/>
        </p:nvSpPr>
        <p:spPr>
          <a:xfrm>
            <a:off x="1400176"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Easy manageability</a:t>
            </a:r>
          </a:p>
        </p:txBody>
      </p:sp>
      <p:sp>
        <p:nvSpPr>
          <p:cNvPr id="17" name="Rectangle: Rounded Corners 16">
            <a:extLst>
              <a:ext uri="{FF2B5EF4-FFF2-40B4-BE49-F238E27FC236}">
                <a16:creationId xmlns:a16="http://schemas.microsoft.com/office/drawing/2014/main" id="{0AF34AF7-E273-4AAF-BCCF-73CDC7841948}"/>
              </a:ext>
            </a:extLst>
          </p:cNvPr>
          <p:cNvSpPr/>
          <p:nvPr/>
        </p:nvSpPr>
        <p:spPr>
          <a:xfrm>
            <a:off x="1400176"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Instant regional failover</a:t>
            </a:r>
          </a:p>
        </p:txBody>
      </p:sp>
      <p:sp>
        <p:nvSpPr>
          <p:cNvPr id="18" name="Oval 17">
            <a:extLst>
              <a:ext uri="{FF2B5EF4-FFF2-40B4-BE49-F238E27FC236}">
                <a16:creationId xmlns:a16="http://schemas.microsoft.com/office/drawing/2014/main" id="{257C36E0-D1BE-44C3-BD43-E35141651164}"/>
              </a:ext>
            </a:extLst>
          </p:cNvPr>
          <p:cNvSpPr/>
          <p:nvPr/>
        </p:nvSpPr>
        <p:spPr>
          <a:xfrm>
            <a:off x="650081"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18">
            <a:extLst>
              <a:ext uri="{FF2B5EF4-FFF2-40B4-BE49-F238E27FC236}">
                <a16:creationId xmlns:a16="http://schemas.microsoft.com/office/drawing/2014/main" id="{77A7B9EF-B191-4465-B79C-CF93E085507E}"/>
              </a:ext>
            </a:extLst>
          </p:cNvPr>
          <p:cNvSpPr/>
          <p:nvPr/>
        </p:nvSpPr>
        <p:spPr>
          <a:xfrm>
            <a:off x="650081"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Oval 19">
            <a:extLst>
              <a:ext uri="{FF2B5EF4-FFF2-40B4-BE49-F238E27FC236}">
                <a16:creationId xmlns:a16="http://schemas.microsoft.com/office/drawing/2014/main" id="{DF69CE95-0289-48E9-95B9-AADD64910762}"/>
              </a:ext>
            </a:extLst>
          </p:cNvPr>
          <p:cNvSpPr/>
          <p:nvPr/>
        </p:nvSpPr>
        <p:spPr>
          <a:xfrm>
            <a:off x="65008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Oval 20">
            <a:extLst>
              <a:ext uri="{FF2B5EF4-FFF2-40B4-BE49-F238E27FC236}">
                <a16:creationId xmlns:a16="http://schemas.microsoft.com/office/drawing/2014/main" id="{40785BC9-F3F7-4920-8A82-08B478C4A0E5}"/>
              </a:ext>
            </a:extLst>
          </p:cNvPr>
          <p:cNvSpPr/>
          <p:nvPr/>
        </p:nvSpPr>
        <p:spPr>
          <a:xfrm>
            <a:off x="4729164"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Oval 21">
            <a:extLst>
              <a:ext uri="{FF2B5EF4-FFF2-40B4-BE49-F238E27FC236}">
                <a16:creationId xmlns:a16="http://schemas.microsoft.com/office/drawing/2014/main" id="{B3288A0A-AEF6-4945-B024-476F7C19693A}"/>
              </a:ext>
            </a:extLst>
          </p:cNvPr>
          <p:cNvSpPr/>
          <p:nvPr/>
        </p:nvSpPr>
        <p:spPr>
          <a:xfrm>
            <a:off x="4729164"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Oval 22">
            <a:extLst>
              <a:ext uri="{FF2B5EF4-FFF2-40B4-BE49-F238E27FC236}">
                <a16:creationId xmlns:a16="http://schemas.microsoft.com/office/drawing/2014/main" id="{FB86FAB4-BB5E-476B-AC79-173FC940426E}"/>
              </a:ext>
            </a:extLst>
          </p:cNvPr>
          <p:cNvSpPr/>
          <p:nvPr/>
        </p:nvSpPr>
        <p:spPr>
          <a:xfrm>
            <a:off x="474885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4" name="Picture 23">
            <a:extLst>
              <a:ext uri="{FF2B5EF4-FFF2-40B4-BE49-F238E27FC236}">
                <a16:creationId xmlns:a16="http://schemas.microsoft.com/office/drawing/2014/main" id="{CA3A3749-9453-4B74-B49A-5A66044A612F}"/>
              </a:ext>
            </a:extLst>
          </p:cNvPr>
          <p:cNvPicPr>
            <a:picLocks noChangeAspect="1"/>
          </p:cNvPicPr>
          <p:nvPr/>
        </p:nvPicPr>
        <p:blipFill>
          <a:blip r:embed="rId3"/>
          <a:stretch>
            <a:fillRect/>
          </a:stretch>
        </p:blipFill>
        <p:spPr>
          <a:xfrm>
            <a:off x="4909588" y="4001827"/>
            <a:ext cx="664364" cy="664364"/>
          </a:xfrm>
          <a:prstGeom prst="rect">
            <a:avLst/>
          </a:prstGeom>
        </p:spPr>
      </p:pic>
      <p:sp>
        <p:nvSpPr>
          <p:cNvPr id="31" name="Rectangle: Rounded Corners 30">
            <a:extLst>
              <a:ext uri="{FF2B5EF4-FFF2-40B4-BE49-F238E27FC236}">
                <a16:creationId xmlns:a16="http://schemas.microsoft.com/office/drawing/2014/main" id="{681E2599-C96F-4DF3-A4AD-C1025E4D63C4}"/>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Benefits of Using Global Accelerator</a:t>
            </a:r>
          </a:p>
        </p:txBody>
      </p:sp>
      <p:pic>
        <p:nvPicPr>
          <p:cNvPr id="4" name="Picture 3">
            <a:extLst>
              <a:ext uri="{FF2B5EF4-FFF2-40B4-BE49-F238E27FC236}">
                <a16:creationId xmlns:a16="http://schemas.microsoft.com/office/drawing/2014/main" id="{76EDD237-4000-4F5E-BB79-D84338CC3ADF}"/>
              </a:ext>
            </a:extLst>
          </p:cNvPr>
          <p:cNvPicPr>
            <a:picLocks noChangeAspect="1"/>
          </p:cNvPicPr>
          <p:nvPr/>
        </p:nvPicPr>
        <p:blipFill>
          <a:blip r:embed="rId4"/>
          <a:stretch>
            <a:fillRect/>
          </a:stretch>
        </p:blipFill>
        <p:spPr>
          <a:xfrm>
            <a:off x="814253" y="4016375"/>
            <a:ext cx="657494" cy="657494"/>
          </a:xfrm>
          <a:prstGeom prst="rect">
            <a:avLst/>
          </a:prstGeom>
        </p:spPr>
      </p:pic>
      <p:pic>
        <p:nvPicPr>
          <p:cNvPr id="6" name="Picture 5">
            <a:extLst>
              <a:ext uri="{FF2B5EF4-FFF2-40B4-BE49-F238E27FC236}">
                <a16:creationId xmlns:a16="http://schemas.microsoft.com/office/drawing/2014/main" id="{EEEFFDE1-1092-4BE8-BC6E-649FC0F163E1}"/>
              </a:ext>
            </a:extLst>
          </p:cNvPr>
          <p:cNvPicPr>
            <a:picLocks noChangeAspect="1"/>
          </p:cNvPicPr>
          <p:nvPr/>
        </p:nvPicPr>
        <p:blipFill>
          <a:blip r:embed="rId5"/>
          <a:stretch>
            <a:fillRect/>
          </a:stretch>
        </p:blipFill>
        <p:spPr>
          <a:xfrm>
            <a:off x="4895853" y="2906317"/>
            <a:ext cx="652460" cy="652460"/>
          </a:xfrm>
          <a:prstGeom prst="rect">
            <a:avLst/>
          </a:prstGeom>
        </p:spPr>
      </p:pic>
      <p:pic>
        <p:nvPicPr>
          <p:cNvPr id="9" name="Picture 8">
            <a:extLst>
              <a:ext uri="{FF2B5EF4-FFF2-40B4-BE49-F238E27FC236}">
                <a16:creationId xmlns:a16="http://schemas.microsoft.com/office/drawing/2014/main" id="{7EB3D299-D4A6-488C-BAAC-E6E817B0B60E}"/>
              </a:ext>
            </a:extLst>
          </p:cNvPr>
          <p:cNvPicPr>
            <a:picLocks noChangeAspect="1"/>
          </p:cNvPicPr>
          <p:nvPr/>
        </p:nvPicPr>
        <p:blipFill>
          <a:blip r:embed="rId6"/>
          <a:stretch>
            <a:fillRect/>
          </a:stretch>
        </p:blipFill>
        <p:spPr>
          <a:xfrm>
            <a:off x="778669" y="2871789"/>
            <a:ext cx="728662" cy="728662"/>
          </a:xfrm>
          <a:prstGeom prst="rect">
            <a:avLst/>
          </a:prstGeom>
        </p:spPr>
      </p:pic>
      <p:pic>
        <p:nvPicPr>
          <p:cNvPr id="35" name="Picture 34">
            <a:extLst>
              <a:ext uri="{FF2B5EF4-FFF2-40B4-BE49-F238E27FC236}">
                <a16:creationId xmlns:a16="http://schemas.microsoft.com/office/drawing/2014/main" id="{7E63E642-13E9-42C4-A135-B5D6C0E81C23}"/>
              </a:ext>
            </a:extLst>
          </p:cNvPr>
          <p:cNvPicPr>
            <a:picLocks noChangeAspect="1"/>
          </p:cNvPicPr>
          <p:nvPr/>
        </p:nvPicPr>
        <p:blipFill>
          <a:blip r:embed="rId7"/>
          <a:stretch>
            <a:fillRect/>
          </a:stretch>
        </p:blipFill>
        <p:spPr>
          <a:xfrm>
            <a:off x="4884495" y="1787678"/>
            <a:ext cx="675176" cy="675176"/>
          </a:xfrm>
          <a:prstGeom prst="rect">
            <a:avLst/>
          </a:prstGeom>
        </p:spPr>
      </p:pic>
      <p:pic>
        <p:nvPicPr>
          <p:cNvPr id="37" name="Picture 36">
            <a:extLst>
              <a:ext uri="{FF2B5EF4-FFF2-40B4-BE49-F238E27FC236}">
                <a16:creationId xmlns:a16="http://schemas.microsoft.com/office/drawing/2014/main" id="{0E37FE66-1981-4C6C-8DDA-6AF380143C4C}"/>
              </a:ext>
            </a:extLst>
          </p:cNvPr>
          <p:cNvPicPr>
            <a:picLocks noChangeAspect="1"/>
          </p:cNvPicPr>
          <p:nvPr/>
        </p:nvPicPr>
        <p:blipFill>
          <a:blip r:embed="rId8"/>
          <a:stretch>
            <a:fillRect/>
          </a:stretch>
        </p:blipFill>
        <p:spPr>
          <a:xfrm>
            <a:off x="835026" y="1817292"/>
            <a:ext cx="615948" cy="615948"/>
          </a:xfrm>
          <a:prstGeom prst="rect">
            <a:avLst/>
          </a:prstGeom>
        </p:spPr>
      </p:pic>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Tree>
    <p:extLst>
      <p:ext uri="{BB962C8B-B14F-4D97-AF65-F5344CB8AC3E}">
        <p14:creationId xmlns:p14="http://schemas.microsoft.com/office/powerpoint/2010/main" val="390271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
        <p:nvSpPr>
          <p:cNvPr id="26" name="Rectangle: Rounded Corners 25">
            <a:extLst>
              <a:ext uri="{FF2B5EF4-FFF2-40B4-BE49-F238E27FC236}">
                <a16:creationId xmlns:a16="http://schemas.microsoft.com/office/drawing/2014/main" id="{10C6E959-3CF6-460B-94A2-E01E1C05ADD6}"/>
              </a:ext>
            </a:extLst>
          </p:cNvPr>
          <p:cNvSpPr/>
          <p:nvPr/>
        </p:nvSpPr>
        <p:spPr>
          <a:xfrm>
            <a:off x="1463659" y="1038552"/>
            <a:ext cx="6216682" cy="67078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There is </a:t>
            </a:r>
            <a:r>
              <a:rPr lang="en-US" b="1" dirty="0">
                <a:solidFill>
                  <a:schemeClr val="tx1">
                    <a:lumMod val="75000"/>
                    <a:lumOff val="25000"/>
                  </a:schemeClr>
                </a:solidFill>
              </a:rPr>
              <a:t>BYOIP</a:t>
            </a:r>
            <a:r>
              <a:rPr lang="en-US" dirty="0">
                <a:solidFill>
                  <a:schemeClr val="tx1">
                    <a:lumMod val="75000"/>
                    <a:lumOff val="25000"/>
                  </a:schemeClr>
                </a:solidFill>
              </a:rPr>
              <a:t> (Bring Your Own IP address) facility in Global Accelerator. This lets us use our own IP address as the entry point static IP</a:t>
            </a:r>
          </a:p>
        </p:txBody>
      </p:sp>
      <p:grpSp>
        <p:nvGrpSpPr>
          <p:cNvPr id="7" name="Group 6">
            <a:extLst>
              <a:ext uri="{FF2B5EF4-FFF2-40B4-BE49-F238E27FC236}">
                <a16:creationId xmlns:a16="http://schemas.microsoft.com/office/drawing/2014/main" id="{95DABE01-A007-40D6-BA92-EA2448B2F81C}"/>
              </a:ext>
            </a:extLst>
          </p:cNvPr>
          <p:cNvGrpSpPr/>
          <p:nvPr/>
        </p:nvGrpSpPr>
        <p:grpSpPr>
          <a:xfrm>
            <a:off x="561647" y="2280383"/>
            <a:ext cx="4194192" cy="2125775"/>
            <a:chOff x="802377" y="2224768"/>
            <a:chExt cx="4194192" cy="2125775"/>
          </a:xfrm>
        </p:grpSpPr>
        <p:sp>
          <p:nvSpPr>
            <p:cNvPr id="27" name="Rectangle: Rounded Corners 26">
              <a:extLst>
                <a:ext uri="{FF2B5EF4-FFF2-40B4-BE49-F238E27FC236}">
                  <a16:creationId xmlns:a16="http://schemas.microsoft.com/office/drawing/2014/main" id="{81ADD0F5-6B26-4E14-A885-A2D3268FCE0D}"/>
                </a:ext>
              </a:extLst>
            </p:cNvPr>
            <p:cNvSpPr/>
            <p:nvPr/>
          </p:nvSpPr>
          <p:spPr>
            <a:xfrm>
              <a:off x="1581855" y="2224768"/>
              <a:ext cx="2628900" cy="51602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rPr>
                <a:t>How does this help?</a:t>
              </a:r>
            </a:p>
          </p:txBody>
        </p:sp>
        <p:sp>
          <p:nvSpPr>
            <p:cNvPr id="28" name="Rectangle: Rounded Corners 27">
              <a:extLst>
                <a:ext uri="{FF2B5EF4-FFF2-40B4-BE49-F238E27FC236}">
                  <a16:creationId xmlns:a16="http://schemas.microsoft.com/office/drawing/2014/main" id="{F0040120-C31B-4629-A7CA-608F0AA62270}"/>
                </a:ext>
              </a:extLst>
            </p:cNvPr>
            <p:cNvSpPr/>
            <p:nvPr/>
          </p:nvSpPr>
          <p:spPr>
            <a:xfrm>
              <a:off x="802377" y="3068162"/>
              <a:ext cx="4194192" cy="128238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This allows us to move our on-premises applications that have hardcoded IP address dependencies to AWS, without making any client-facing changes</a:t>
              </a:r>
            </a:p>
          </p:txBody>
        </p:sp>
      </p:grpSp>
      <p:grpSp>
        <p:nvGrpSpPr>
          <p:cNvPr id="5" name="Group 4">
            <a:extLst>
              <a:ext uri="{FF2B5EF4-FFF2-40B4-BE49-F238E27FC236}">
                <a16:creationId xmlns:a16="http://schemas.microsoft.com/office/drawing/2014/main" id="{42C39109-000D-4EF9-9317-89C0C6E7814D}"/>
              </a:ext>
            </a:extLst>
          </p:cNvPr>
          <p:cNvGrpSpPr/>
          <p:nvPr/>
        </p:nvGrpSpPr>
        <p:grpSpPr>
          <a:xfrm>
            <a:off x="5390165" y="2095924"/>
            <a:ext cx="3192188" cy="2345954"/>
            <a:chOff x="5429250" y="1761890"/>
            <a:chExt cx="2912373" cy="2140319"/>
          </a:xfrm>
        </p:grpSpPr>
        <p:pic>
          <p:nvPicPr>
            <p:cNvPr id="29" name="Picture 28">
              <a:extLst>
                <a:ext uri="{FF2B5EF4-FFF2-40B4-BE49-F238E27FC236}">
                  <a16:creationId xmlns:a16="http://schemas.microsoft.com/office/drawing/2014/main" id="{F2F83404-1286-4FB7-AA9E-E122656F49FF}"/>
                </a:ext>
              </a:extLst>
            </p:cNvPr>
            <p:cNvPicPr>
              <a:picLocks noChangeAspect="1"/>
            </p:cNvPicPr>
            <p:nvPr/>
          </p:nvPicPr>
          <p:blipFill>
            <a:blip r:embed="rId2"/>
            <a:stretch>
              <a:fillRect/>
            </a:stretch>
          </p:blipFill>
          <p:spPr>
            <a:xfrm>
              <a:off x="5429250" y="2659197"/>
              <a:ext cx="1243012" cy="1243012"/>
            </a:xfrm>
            <a:prstGeom prst="rect">
              <a:avLst/>
            </a:prstGeom>
          </p:spPr>
        </p:pic>
        <p:pic>
          <p:nvPicPr>
            <p:cNvPr id="3" name="Picture 2">
              <a:extLst>
                <a:ext uri="{FF2B5EF4-FFF2-40B4-BE49-F238E27FC236}">
                  <a16:creationId xmlns:a16="http://schemas.microsoft.com/office/drawing/2014/main" id="{2B00F351-C59B-4CF6-8C92-D7E069F2BD75}"/>
                </a:ext>
              </a:extLst>
            </p:cNvPr>
            <p:cNvPicPr>
              <a:picLocks noChangeAspect="1"/>
            </p:cNvPicPr>
            <p:nvPr/>
          </p:nvPicPr>
          <p:blipFill>
            <a:blip r:embed="rId3"/>
            <a:stretch>
              <a:fillRect/>
            </a:stretch>
          </p:blipFill>
          <p:spPr>
            <a:xfrm flipH="1">
              <a:off x="6352659" y="1761890"/>
              <a:ext cx="1988964" cy="1988964"/>
            </a:xfrm>
            <a:prstGeom prst="rect">
              <a:avLst/>
            </a:prstGeom>
          </p:spPr>
        </p:pic>
      </p:grpSp>
    </p:spTree>
    <p:extLst>
      <p:ext uri="{BB962C8B-B14F-4D97-AF65-F5344CB8AC3E}">
        <p14:creationId xmlns:p14="http://schemas.microsoft.com/office/powerpoint/2010/main" val="172545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5445401" cy="523220"/>
          </a:xfrm>
          <a:prstGeom prst="rect">
            <a:avLst/>
          </a:prstGeom>
          <a:noFill/>
        </p:spPr>
        <p:txBody>
          <a:bodyPr wrap="none" rtlCol="0">
            <a:spAutoFit/>
          </a:bodyPr>
          <a:lstStyle/>
          <a:p>
            <a:r>
              <a:rPr lang="en-US" sz="2800" b="1" dirty="0">
                <a:solidFill>
                  <a:schemeClr val="accent2"/>
                </a:solidFill>
              </a:rPr>
              <a:t>Introduction to Global Accelerator</a:t>
            </a:r>
          </a:p>
        </p:txBody>
      </p:sp>
      <p:sp>
        <p:nvSpPr>
          <p:cNvPr id="10" name="Rectangle: Rounded Corners 9">
            <a:extLst>
              <a:ext uri="{FF2B5EF4-FFF2-40B4-BE49-F238E27FC236}">
                <a16:creationId xmlns:a16="http://schemas.microsoft.com/office/drawing/2014/main" id="{2DC6FAC5-C8C1-4216-9A4E-E451E074A175}"/>
              </a:ext>
            </a:extLst>
          </p:cNvPr>
          <p:cNvSpPr/>
          <p:nvPr/>
        </p:nvSpPr>
        <p:spPr>
          <a:xfrm>
            <a:off x="3591761" y="877614"/>
            <a:ext cx="1960476"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Use Cases</a:t>
            </a:r>
          </a:p>
        </p:txBody>
      </p:sp>
      <p:sp>
        <p:nvSpPr>
          <p:cNvPr id="11" name="Rectangle: Rounded Corners 10">
            <a:extLst>
              <a:ext uri="{FF2B5EF4-FFF2-40B4-BE49-F238E27FC236}">
                <a16:creationId xmlns:a16="http://schemas.microsoft.com/office/drawing/2014/main" id="{AB1B236E-6D23-41C9-83C2-9D173EDB735D}"/>
              </a:ext>
            </a:extLst>
          </p:cNvPr>
          <p:cNvSpPr/>
          <p:nvPr/>
        </p:nvSpPr>
        <p:spPr>
          <a:xfrm>
            <a:off x="4957304"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Protects the Applications</a:t>
            </a:r>
          </a:p>
        </p:txBody>
      </p:sp>
      <p:sp>
        <p:nvSpPr>
          <p:cNvPr id="12" name="Rectangle: Rounded Corners 11">
            <a:extLst>
              <a:ext uri="{FF2B5EF4-FFF2-40B4-BE49-F238E27FC236}">
                <a16:creationId xmlns:a16="http://schemas.microsoft.com/office/drawing/2014/main" id="{9321C10C-AC3E-48F9-9983-DC92595904A7}"/>
              </a:ext>
            </a:extLst>
          </p:cNvPr>
          <p:cNvSpPr/>
          <p:nvPr/>
        </p:nvSpPr>
        <p:spPr>
          <a:xfrm>
            <a:off x="4870726"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While making our ELB or EC2 instances Internet-facing, the exposure to attacks increases. Using GA, we can use an internal ALB or a private instance as an endpoint</a:t>
            </a:r>
            <a:endParaRPr lang="en-IN" sz="1400" dirty="0">
              <a:solidFill>
                <a:schemeClr val="tx1"/>
              </a:solidFill>
            </a:endParaRPr>
          </a:p>
        </p:txBody>
      </p:sp>
      <p:sp>
        <p:nvSpPr>
          <p:cNvPr id="13" name="Rectangle: Rounded Corners 12">
            <a:extLst>
              <a:ext uri="{FF2B5EF4-FFF2-40B4-BE49-F238E27FC236}">
                <a16:creationId xmlns:a16="http://schemas.microsoft.com/office/drawing/2014/main" id="{AB5E8662-7065-4358-AC41-C3C68F0DF8AC}"/>
              </a:ext>
            </a:extLst>
          </p:cNvPr>
          <p:cNvSpPr/>
          <p:nvPr/>
        </p:nvSpPr>
        <p:spPr>
          <a:xfrm>
            <a:off x="733631"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Scales for Increased Application Utilization</a:t>
            </a:r>
          </a:p>
        </p:txBody>
      </p:sp>
      <p:sp>
        <p:nvSpPr>
          <p:cNvPr id="14" name="Rectangle: Rounded Corners 13">
            <a:extLst>
              <a:ext uri="{FF2B5EF4-FFF2-40B4-BE49-F238E27FC236}">
                <a16:creationId xmlns:a16="http://schemas.microsoft.com/office/drawing/2014/main" id="{43A6C23F-2B8E-4A92-81F3-158A05FE5CE5}"/>
              </a:ext>
            </a:extLst>
          </p:cNvPr>
          <p:cNvSpPr/>
          <p:nvPr/>
        </p:nvSpPr>
        <p:spPr>
          <a:xfrm>
            <a:off x="647050"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When app usage grows, the number of IPs to manage also increases. Global Accelerator takes care of scaling our network up or down</a:t>
            </a:r>
            <a:endParaRPr lang="en-IN" sz="1400" dirty="0">
              <a:solidFill>
                <a:schemeClr val="tx1"/>
              </a:solidFill>
            </a:endParaRPr>
          </a:p>
        </p:txBody>
      </p:sp>
      <p:pic>
        <p:nvPicPr>
          <p:cNvPr id="15" name="Picture 14">
            <a:extLst>
              <a:ext uri="{FF2B5EF4-FFF2-40B4-BE49-F238E27FC236}">
                <a16:creationId xmlns:a16="http://schemas.microsoft.com/office/drawing/2014/main" id="{06C52916-D795-420F-9BAD-BF23C55DD9CC}"/>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2997995" y="3074752"/>
            <a:ext cx="3155312" cy="283018"/>
          </a:xfrm>
          <a:prstGeom prst="rect">
            <a:avLst/>
          </a:prstGeom>
        </p:spPr>
      </p:pic>
      <p:grpSp>
        <p:nvGrpSpPr>
          <p:cNvPr id="6" name="Group 5">
            <a:extLst>
              <a:ext uri="{FF2B5EF4-FFF2-40B4-BE49-F238E27FC236}">
                <a16:creationId xmlns:a16="http://schemas.microsoft.com/office/drawing/2014/main" id="{A19731AF-BF23-431D-9F0A-1555EB52F80B}"/>
              </a:ext>
            </a:extLst>
          </p:cNvPr>
          <p:cNvGrpSpPr/>
          <p:nvPr/>
        </p:nvGrpSpPr>
        <p:grpSpPr>
          <a:xfrm>
            <a:off x="1964741" y="2461494"/>
            <a:ext cx="990839" cy="899789"/>
            <a:chOff x="1729400" y="2466769"/>
            <a:chExt cx="990839" cy="899789"/>
          </a:xfrm>
        </p:grpSpPr>
        <p:pic>
          <p:nvPicPr>
            <p:cNvPr id="4" name="Picture 3">
              <a:extLst>
                <a:ext uri="{FF2B5EF4-FFF2-40B4-BE49-F238E27FC236}">
                  <a16:creationId xmlns:a16="http://schemas.microsoft.com/office/drawing/2014/main" id="{C9A8F50A-5B80-497C-B2B9-26D953902D2E}"/>
                </a:ext>
              </a:extLst>
            </p:cNvPr>
            <p:cNvPicPr>
              <a:picLocks noChangeAspect="1"/>
            </p:cNvPicPr>
            <p:nvPr/>
          </p:nvPicPr>
          <p:blipFill>
            <a:blip r:embed="rId4"/>
            <a:stretch>
              <a:fillRect/>
            </a:stretch>
          </p:blipFill>
          <p:spPr>
            <a:xfrm>
              <a:off x="1729400" y="2738520"/>
              <a:ext cx="628038" cy="628038"/>
            </a:xfrm>
            <a:prstGeom prst="rect">
              <a:avLst/>
            </a:prstGeom>
          </p:spPr>
        </p:pic>
        <p:pic>
          <p:nvPicPr>
            <p:cNvPr id="21" name="Picture 20">
              <a:extLst>
                <a:ext uri="{FF2B5EF4-FFF2-40B4-BE49-F238E27FC236}">
                  <a16:creationId xmlns:a16="http://schemas.microsoft.com/office/drawing/2014/main" id="{0CB408C4-EB18-402E-896B-9F76061EB1FF}"/>
                </a:ext>
              </a:extLst>
            </p:cNvPr>
            <p:cNvPicPr>
              <a:picLocks noChangeAspect="1"/>
            </p:cNvPicPr>
            <p:nvPr/>
          </p:nvPicPr>
          <p:blipFill>
            <a:blip r:embed="rId4"/>
            <a:stretch>
              <a:fillRect/>
            </a:stretch>
          </p:blipFill>
          <p:spPr>
            <a:xfrm>
              <a:off x="1890268" y="2623043"/>
              <a:ext cx="628038" cy="628038"/>
            </a:xfrm>
            <a:prstGeom prst="rect">
              <a:avLst/>
            </a:prstGeom>
          </p:spPr>
        </p:pic>
        <p:pic>
          <p:nvPicPr>
            <p:cNvPr id="22" name="Picture 21">
              <a:extLst>
                <a:ext uri="{FF2B5EF4-FFF2-40B4-BE49-F238E27FC236}">
                  <a16:creationId xmlns:a16="http://schemas.microsoft.com/office/drawing/2014/main" id="{302D9DA1-6378-4F70-A7A2-1A41869A4288}"/>
                </a:ext>
              </a:extLst>
            </p:cNvPr>
            <p:cNvPicPr>
              <a:picLocks noChangeAspect="1"/>
            </p:cNvPicPr>
            <p:nvPr/>
          </p:nvPicPr>
          <p:blipFill>
            <a:blip r:embed="rId4"/>
            <a:stretch>
              <a:fillRect/>
            </a:stretch>
          </p:blipFill>
          <p:spPr>
            <a:xfrm>
              <a:off x="2092201" y="2466769"/>
              <a:ext cx="628038" cy="628038"/>
            </a:xfrm>
            <a:prstGeom prst="rect">
              <a:avLst/>
            </a:prstGeom>
          </p:spPr>
        </p:pic>
      </p:grpSp>
      <p:pic>
        <p:nvPicPr>
          <p:cNvPr id="9" name="Picture 8">
            <a:extLst>
              <a:ext uri="{FF2B5EF4-FFF2-40B4-BE49-F238E27FC236}">
                <a16:creationId xmlns:a16="http://schemas.microsoft.com/office/drawing/2014/main" id="{9874B8AC-8A24-404C-A00D-FB8F2D20B650}"/>
              </a:ext>
            </a:extLst>
          </p:cNvPr>
          <p:cNvPicPr>
            <a:picLocks noChangeAspect="1"/>
          </p:cNvPicPr>
          <p:nvPr/>
        </p:nvPicPr>
        <p:blipFill>
          <a:blip r:embed="rId5"/>
          <a:stretch>
            <a:fillRect/>
          </a:stretch>
        </p:blipFill>
        <p:spPr>
          <a:xfrm>
            <a:off x="6148053" y="2353179"/>
            <a:ext cx="1071562" cy="1071562"/>
          </a:xfrm>
          <a:prstGeom prst="rect">
            <a:avLst/>
          </a:prstGeom>
        </p:spPr>
      </p:pic>
    </p:spTree>
    <p:extLst>
      <p:ext uri="{BB962C8B-B14F-4D97-AF65-F5344CB8AC3E}">
        <p14:creationId xmlns:p14="http://schemas.microsoft.com/office/powerpoint/2010/main" val="829851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864394" y="1790699"/>
            <a:ext cx="7415212" cy="1562102"/>
          </a:xfrm>
          <a:prstGeom prst="rect">
            <a:avLst/>
          </a:prstGeom>
        </p:spPr>
        <p:txBody>
          <a:bodyPr anchor="ctr"/>
          <a:lstStyle/>
          <a:p>
            <a:pPr algn="ctr"/>
            <a:r>
              <a:rPr lang="en-US" dirty="0"/>
              <a:t>Global Accelerator Components</a:t>
            </a:r>
            <a:endParaRPr lang="en-US" b="1" dirty="0"/>
          </a:p>
        </p:txBody>
      </p:sp>
    </p:spTree>
    <p:extLst>
      <p:ext uri="{BB962C8B-B14F-4D97-AF65-F5344CB8AC3E}">
        <p14:creationId xmlns:p14="http://schemas.microsoft.com/office/powerpoint/2010/main" val="82350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4913076" cy="523220"/>
          </a:xfrm>
          <a:prstGeom prst="rect">
            <a:avLst/>
          </a:prstGeom>
          <a:noFill/>
        </p:spPr>
        <p:txBody>
          <a:bodyPr wrap="none" rtlCol="0">
            <a:spAutoFit/>
          </a:bodyPr>
          <a:lstStyle/>
          <a:p>
            <a:r>
              <a:rPr lang="en-US" sz="2800" b="1" dirty="0">
                <a:solidFill>
                  <a:schemeClr val="accent2"/>
                </a:solidFill>
              </a:rPr>
              <a:t>Global Accelerator Components</a:t>
            </a:r>
          </a:p>
        </p:txBody>
      </p:sp>
      <p:sp>
        <p:nvSpPr>
          <p:cNvPr id="26" name="Rectangle: Rounded Corners 25">
            <a:extLst>
              <a:ext uri="{FF2B5EF4-FFF2-40B4-BE49-F238E27FC236}">
                <a16:creationId xmlns:a16="http://schemas.microsoft.com/office/drawing/2014/main" id="{4A10F5CC-BBF2-4FA9-843D-0CC4E59DD8FE}"/>
              </a:ext>
            </a:extLst>
          </p:cNvPr>
          <p:cNvSpPr/>
          <p:nvPr/>
        </p:nvSpPr>
        <p:spPr>
          <a:xfrm>
            <a:off x="1764485"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Static IP Addresses</a:t>
            </a:r>
          </a:p>
        </p:txBody>
      </p:sp>
      <p:sp>
        <p:nvSpPr>
          <p:cNvPr id="28" name="Rectangle: Rounded Corners 27">
            <a:extLst>
              <a:ext uri="{FF2B5EF4-FFF2-40B4-BE49-F238E27FC236}">
                <a16:creationId xmlns:a16="http://schemas.microsoft.com/office/drawing/2014/main" id="{65ECCD13-2DAE-4E4B-93E2-DB4B0201F93C}"/>
              </a:ext>
            </a:extLst>
          </p:cNvPr>
          <p:cNvSpPr/>
          <p:nvPr/>
        </p:nvSpPr>
        <p:spPr>
          <a:xfrm>
            <a:off x="5564982"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Accelerator</a:t>
            </a:r>
          </a:p>
        </p:txBody>
      </p:sp>
      <p:sp>
        <p:nvSpPr>
          <p:cNvPr id="34" name="Rectangle: Rounded Corners 33">
            <a:extLst>
              <a:ext uri="{FF2B5EF4-FFF2-40B4-BE49-F238E27FC236}">
                <a16:creationId xmlns:a16="http://schemas.microsoft.com/office/drawing/2014/main" id="{2202B0C3-823A-4549-B013-65B344D63508}"/>
              </a:ext>
            </a:extLst>
          </p:cNvPr>
          <p:cNvSpPr/>
          <p:nvPr/>
        </p:nvSpPr>
        <p:spPr>
          <a:xfrm>
            <a:off x="1030378"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Global Accelerator provides two static IP addresses as endpoints or we can use a BYOIP address</a:t>
            </a:r>
          </a:p>
        </p:txBody>
      </p:sp>
      <p:sp>
        <p:nvSpPr>
          <p:cNvPr id="38" name="Rectangle: Rounded Corners 37">
            <a:extLst>
              <a:ext uri="{FF2B5EF4-FFF2-40B4-BE49-F238E27FC236}">
                <a16:creationId xmlns:a16="http://schemas.microsoft.com/office/drawing/2014/main" id="{3ED75426-30B7-4A03-B3AE-057AF40025C7}"/>
              </a:ext>
            </a:extLst>
          </p:cNvPr>
          <p:cNvSpPr/>
          <p:nvPr/>
        </p:nvSpPr>
        <p:spPr>
          <a:xfrm>
            <a:off x="4830875"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 directs traffic to healthy endpoints over the AWS global network to increase availability and performance</a:t>
            </a:r>
          </a:p>
        </p:txBody>
      </p:sp>
      <p:pic>
        <p:nvPicPr>
          <p:cNvPr id="39" name="Picture 38">
            <a:extLst>
              <a:ext uri="{FF2B5EF4-FFF2-40B4-BE49-F238E27FC236}">
                <a16:creationId xmlns:a16="http://schemas.microsoft.com/office/drawing/2014/main" id="{231B47FA-7C23-4F60-A472-FEB9A09CB930}"/>
              </a:ext>
            </a:extLst>
          </p:cNvPr>
          <p:cNvPicPr>
            <a:picLocks noChangeAspect="1"/>
          </p:cNvPicPr>
          <p:nvPr/>
        </p:nvPicPr>
        <p:blipFill>
          <a:blip r:embed="rId3"/>
          <a:stretch>
            <a:fillRect/>
          </a:stretch>
        </p:blipFill>
        <p:spPr>
          <a:xfrm>
            <a:off x="1843065" y="3181298"/>
            <a:ext cx="1580492" cy="1580492"/>
          </a:xfrm>
          <a:prstGeom prst="rect">
            <a:avLst/>
          </a:prstGeom>
        </p:spPr>
      </p:pic>
      <p:pic>
        <p:nvPicPr>
          <p:cNvPr id="40" name="Picture 39">
            <a:extLst>
              <a:ext uri="{FF2B5EF4-FFF2-40B4-BE49-F238E27FC236}">
                <a16:creationId xmlns:a16="http://schemas.microsoft.com/office/drawing/2014/main" id="{49FAF002-0A7A-4AE8-9442-C5EA27E6373F}"/>
              </a:ext>
            </a:extLst>
          </p:cNvPr>
          <p:cNvPicPr>
            <a:picLocks noChangeAspect="1"/>
          </p:cNvPicPr>
          <p:nvPr/>
        </p:nvPicPr>
        <p:blipFill>
          <a:blip r:embed="rId4"/>
          <a:stretch>
            <a:fillRect/>
          </a:stretch>
        </p:blipFill>
        <p:spPr>
          <a:xfrm>
            <a:off x="5643562" y="3086200"/>
            <a:ext cx="1580492" cy="1580492"/>
          </a:xfrm>
          <a:prstGeom prst="rect">
            <a:avLst/>
          </a:prstGeom>
        </p:spPr>
      </p:pic>
    </p:spTree>
    <p:extLst>
      <p:ext uri="{BB962C8B-B14F-4D97-AF65-F5344CB8AC3E}">
        <p14:creationId xmlns:p14="http://schemas.microsoft.com/office/powerpoint/2010/main" val="1343023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4913076" cy="523220"/>
          </a:xfrm>
          <a:prstGeom prst="rect">
            <a:avLst/>
          </a:prstGeom>
          <a:noFill/>
        </p:spPr>
        <p:txBody>
          <a:bodyPr wrap="none" rtlCol="0">
            <a:spAutoFit/>
          </a:bodyPr>
          <a:lstStyle/>
          <a:p>
            <a:r>
              <a:rPr lang="en-US" sz="2800" b="1" dirty="0">
                <a:solidFill>
                  <a:schemeClr val="accent2"/>
                </a:solidFill>
              </a:rPr>
              <a:t>Global Accelerator Components</a:t>
            </a:r>
          </a:p>
        </p:txBody>
      </p:sp>
      <p:sp>
        <p:nvSpPr>
          <p:cNvPr id="11" name="Rectangle: Rounded Corners 10">
            <a:extLst>
              <a:ext uri="{FF2B5EF4-FFF2-40B4-BE49-F238E27FC236}">
                <a16:creationId xmlns:a16="http://schemas.microsoft.com/office/drawing/2014/main" id="{87CEB65F-5BC9-4440-970F-B7B82A96E925}"/>
              </a:ext>
            </a:extLst>
          </p:cNvPr>
          <p:cNvSpPr/>
          <p:nvPr/>
        </p:nvSpPr>
        <p:spPr>
          <a:xfrm>
            <a:off x="1841366"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Network Zone</a:t>
            </a:r>
          </a:p>
        </p:txBody>
      </p:sp>
      <p:sp>
        <p:nvSpPr>
          <p:cNvPr id="12" name="Rectangle: Rounded Corners 11">
            <a:extLst>
              <a:ext uri="{FF2B5EF4-FFF2-40B4-BE49-F238E27FC236}">
                <a16:creationId xmlns:a16="http://schemas.microsoft.com/office/drawing/2014/main" id="{FD300804-3580-489F-87DB-75C6A7A60D2D}"/>
              </a:ext>
            </a:extLst>
          </p:cNvPr>
          <p:cNvSpPr/>
          <p:nvPr/>
        </p:nvSpPr>
        <p:spPr>
          <a:xfrm>
            <a:off x="5564982"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Listener</a:t>
            </a:r>
          </a:p>
        </p:txBody>
      </p:sp>
      <p:sp>
        <p:nvSpPr>
          <p:cNvPr id="17" name="Rectangle: Rounded Corners 16">
            <a:extLst>
              <a:ext uri="{FF2B5EF4-FFF2-40B4-BE49-F238E27FC236}">
                <a16:creationId xmlns:a16="http://schemas.microsoft.com/office/drawing/2014/main" id="{393B5A6A-F550-4B51-AC73-9F925C36895B}"/>
              </a:ext>
            </a:extLst>
          </p:cNvPr>
          <p:cNvSpPr/>
          <p:nvPr/>
        </p:nvSpPr>
        <p:spPr>
          <a:xfrm>
            <a:off x="1030378"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 network zone is an isolated unit with its own set of physical infrastructure, so if an IP becomes unavailable, we can try another IP in another network zone</a:t>
            </a:r>
          </a:p>
        </p:txBody>
      </p:sp>
      <p:sp>
        <p:nvSpPr>
          <p:cNvPr id="18" name="Rectangle: Rounded Corners 17">
            <a:extLst>
              <a:ext uri="{FF2B5EF4-FFF2-40B4-BE49-F238E27FC236}">
                <a16:creationId xmlns:a16="http://schemas.microsoft.com/office/drawing/2014/main" id="{2568D23A-B706-4FEA-B12D-4F8FBB95B667}"/>
              </a:ext>
            </a:extLst>
          </p:cNvPr>
          <p:cNvSpPr/>
          <p:nvPr/>
        </p:nvSpPr>
        <p:spPr>
          <a:xfrm>
            <a:off x="4830875"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Processes inbound connections from clients to Global Accelerator, based on the port (or port range) and the protocol (TCP and UDP) that we configure </a:t>
            </a:r>
          </a:p>
        </p:txBody>
      </p:sp>
      <p:grpSp>
        <p:nvGrpSpPr>
          <p:cNvPr id="6" name="Group 5">
            <a:extLst>
              <a:ext uri="{FF2B5EF4-FFF2-40B4-BE49-F238E27FC236}">
                <a16:creationId xmlns:a16="http://schemas.microsoft.com/office/drawing/2014/main" id="{24DD54E1-C155-4FBC-8576-AD98DA501EA7}"/>
              </a:ext>
            </a:extLst>
          </p:cNvPr>
          <p:cNvGrpSpPr/>
          <p:nvPr/>
        </p:nvGrpSpPr>
        <p:grpSpPr>
          <a:xfrm>
            <a:off x="1872672" y="3032148"/>
            <a:ext cx="1675040" cy="1737438"/>
            <a:chOff x="1872672" y="3032148"/>
            <a:chExt cx="1675040" cy="1737438"/>
          </a:xfrm>
        </p:grpSpPr>
        <p:pic>
          <p:nvPicPr>
            <p:cNvPr id="3" name="Picture 2">
              <a:extLst>
                <a:ext uri="{FF2B5EF4-FFF2-40B4-BE49-F238E27FC236}">
                  <a16:creationId xmlns:a16="http://schemas.microsoft.com/office/drawing/2014/main" id="{0D4A77D6-CF0A-45D7-B371-F1616C03BDAD}"/>
                </a:ext>
              </a:extLst>
            </p:cNvPr>
            <p:cNvPicPr>
              <a:picLocks noChangeAspect="1"/>
            </p:cNvPicPr>
            <p:nvPr/>
          </p:nvPicPr>
          <p:blipFill>
            <a:blip r:embed="rId3"/>
            <a:stretch>
              <a:fillRect/>
            </a:stretch>
          </p:blipFill>
          <p:spPr>
            <a:xfrm>
              <a:off x="1942421" y="3189866"/>
              <a:ext cx="1535542" cy="1535542"/>
            </a:xfrm>
            <a:prstGeom prst="rect">
              <a:avLst/>
            </a:prstGeom>
          </p:spPr>
        </p:pic>
        <p:pic>
          <p:nvPicPr>
            <p:cNvPr id="5" name="Picture 4">
              <a:extLst>
                <a:ext uri="{FF2B5EF4-FFF2-40B4-BE49-F238E27FC236}">
                  <a16:creationId xmlns:a16="http://schemas.microsoft.com/office/drawing/2014/main" id="{C5FDD16A-D48B-4B98-B8CF-46A92C3A3BDE}"/>
                </a:ext>
              </a:extLst>
            </p:cNvPr>
            <p:cNvPicPr>
              <a:picLocks noChangeAspect="1"/>
            </p:cNvPicPr>
            <p:nvPr/>
          </p:nvPicPr>
          <p:blipFill>
            <a:blip r:embed="rId4"/>
            <a:stretch>
              <a:fillRect/>
            </a:stretch>
          </p:blipFill>
          <p:spPr>
            <a:xfrm>
              <a:off x="2883424" y="3032148"/>
              <a:ext cx="664288" cy="664288"/>
            </a:xfrm>
            <a:prstGeom prst="rect">
              <a:avLst/>
            </a:prstGeom>
          </p:spPr>
        </p:pic>
        <p:pic>
          <p:nvPicPr>
            <p:cNvPr id="13" name="Picture 12">
              <a:extLst>
                <a:ext uri="{FF2B5EF4-FFF2-40B4-BE49-F238E27FC236}">
                  <a16:creationId xmlns:a16="http://schemas.microsoft.com/office/drawing/2014/main" id="{EB8FE3E1-7BE5-45FC-89F1-5EE363EB65C1}"/>
                </a:ext>
              </a:extLst>
            </p:cNvPr>
            <p:cNvPicPr>
              <a:picLocks noChangeAspect="1"/>
            </p:cNvPicPr>
            <p:nvPr/>
          </p:nvPicPr>
          <p:blipFill>
            <a:blip r:embed="rId4"/>
            <a:stretch>
              <a:fillRect/>
            </a:stretch>
          </p:blipFill>
          <p:spPr>
            <a:xfrm>
              <a:off x="1872672" y="3032148"/>
              <a:ext cx="664288" cy="664288"/>
            </a:xfrm>
            <a:prstGeom prst="rect">
              <a:avLst/>
            </a:prstGeom>
          </p:spPr>
        </p:pic>
        <p:pic>
          <p:nvPicPr>
            <p:cNvPr id="20" name="Picture 19">
              <a:extLst>
                <a:ext uri="{FF2B5EF4-FFF2-40B4-BE49-F238E27FC236}">
                  <a16:creationId xmlns:a16="http://schemas.microsoft.com/office/drawing/2014/main" id="{480CF0DF-46EA-4450-A87D-322828701F20}"/>
                </a:ext>
              </a:extLst>
            </p:cNvPr>
            <p:cNvPicPr>
              <a:picLocks noChangeAspect="1"/>
            </p:cNvPicPr>
            <p:nvPr/>
          </p:nvPicPr>
          <p:blipFill>
            <a:blip r:embed="rId4"/>
            <a:stretch>
              <a:fillRect/>
            </a:stretch>
          </p:blipFill>
          <p:spPr>
            <a:xfrm>
              <a:off x="2883424" y="4105298"/>
              <a:ext cx="664288" cy="664288"/>
            </a:xfrm>
            <a:prstGeom prst="rect">
              <a:avLst/>
            </a:prstGeom>
          </p:spPr>
        </p:pic>
        <p:pic>
          <p:nvPicPr>
            <p:cNvPr id="21" name="Picture 20">
              <a:extLst>
                <a:ext uri="{FF2B5EF4-FFF2-40B4-BE49-F238E27FC236}">
                  <a16:creationId xmlns:a16="http://schemas.microsoft.com/office/drawing/2014/main" id="{F73B09C7-4B70-4268-B350-068323D852F5}"/>
                </a:ext>
              </a:extLst>
            </p:cNvPr>
            <p:cNvPicPr>
              <a:picLocks noChangeAspect="1"/>
            </p:cNvPicPr>
            <p:nvPr/>
          </p:nvPicPr>
          <p:blipFill>
            <a:blip r:embed="rId4"/>
            <a:stretch>
              <a:fillRect/>
            </a:stretch>
          </p:blipFill>
          <p:spPr>
            <a:xfrm>
              <a:off x="1872672" y="4105298"/>
              <a:ext cx="664288" cy="664288"/>
            </a:xfrm>
            <a:prstGeom prst="rect">
              <a:avLst/>
            </a:prstGeom>
          </p:spPr>
        </p:pic>
      </p:grpSp>
      <p:grpSp>
        <p:nvGrpSpPr>
          <p:cNvPr id="10" name="Group 9">
            <a:extLst>
              <a:ext uri="{FF2B5EF4-FFF2-40B4-BE49-F238E27FC236}">
                <a16:creationId xmlns:a16="http://schemas.microsoft.com/office/drawing/2014/main" id="{37B630F7-7D4B-4F42-92DC-C8DE3041BC44}"/>
              </a:ext>
            </a:extLst>
          </p:cNvPr>
          <p:cNvGrpSpPr/>
          <p:nvPr/>
        </p:nvGrpSpPr>
        <p:grpSpPr>
          <a:xfrm>
            <a:off x="5854409" y="3058424"/>
            <a:ext cx="1158798" cy="1401787"/>
            <a:chOff x="5140731" y="3086200"/>
            <a:chExt cx="1158798" cy="1401787"/>
          </a:xfrm>
        </p:grpSpPr>
        <p:pic>
          <p:nvPicPr>
            <p:cNvPr id="8" name="Picture 7">
              <a:extLst>
                <a:ext uri="{FF2B5EF4-FFF2-40B4-BE49-F238E27FC236}">
                  <a16:creationId xmlns:a16="http://schemas.microsoft.com/office/drawing/2014/main" id="{2B251EF2-95F7-4D0C-BBFF-58FB942931C0}"/>
                </a:ext>
              </a:extLst>
            </p:cNvPr>
            <p:cNvPicPr>
              <a:picLocks noChangeAspect="1"/>
            </p:cNvPicPr>
            <p:nvPr/>
          </p:nvPicPr>
          <p:blipFill>
            <a:blip r:embed="rId5"/>
            <a:stretch>
              <a:fillRect/>
            </a:stretch>
          </p:blipFill>
          <p:spPr>
            <a:xfrm>
              <a:off x="5140731" y="3086200"/>
              <a:ext cx="1158798" cy="1158798"/>
            </a:xfrm>
            <a:prstGeom prst="rect">
              <a:avLst/>
            </a:prstGeom>
          </p:spPr>
        </p:pic>
        <p:sp>
          <p:nvSpPr>
            <p:cNvPr id="23" name="Rectangle: Rounded Corners 22">
              <a:extLst>
                <a:ext uri="{FF2B5EF4-FFF2-40B4-BE49-F238E27FC236}">
                  <a16:creationId xmlns:a16="http://schemas.microsoft.com/office/drawing/2014/main" id="{C6F76AB2-61B6-4371-837A-AD52991AE16B}"/>
                </a:ext>
              </a:extLst>
            </p:cNvPr>
            <p:cNvSpPr/>
            <p:nvPr/>
          </p:nvSpPr>
          <p:spPr>
            <a:xfrm>
              <a:off x="5275995" y="4105299"/>
              <a:ext cx="888270" cy="3826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Port 80</a:t>
              </a:r>
            </a:p>
          </p:txBody>
        </p:sp>
      </p:grpSp>
    </p:spTree>
    <p:extLst>
      <p:ext uri="{BB962C8B-B14F-4D97-AF65-F5344CB8AC3E}">
        <p14:creationId xmlns:p14="http://schemas.microsoft.com/office/powerpoint/2010/main" val="3701701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4913076" cy="523220"/>
          </a:xfrm>
          <a:prstGeom prst="rect">
            <a:avLst/>
          </a:prstGeom>
          <a:noFill/>
        </p:spPr>
        <p:txBody>
          <a:bodyPr wrap="none" rtlCol="0">
            <a:spAutoFit/>
          </a:bodyPr>
          <a:lstStyle/>
          <a:p>
            <a:r>
              <a:rPr lang="en-US" sz="2800" b="1" dirty="0">
                <a:solidFill>
                  <a:schemeClr val="accent2"/>
                </a:solidFill>
              </a:rPr>
              <a:t>Global Accelerator Components</a:t>
            </a:r>
          </a:p>
        </p:txBody>
      </p:sp>
      <p:sp>
        <p:nvSpPr>
          <p:cNvPr id="11" name="Rectangle: Rounded Corners 10">
            <a:extLst>
              <a:ext uri="{FF2B5EF4-FFF2-40B4-BE49-F238E27FC236}">
                <a16:creationId xmlns:a16="http://schemas.microsoft.com/office/drawing/2014/main" id="{87CEB65F-5BC9-4440-970F-B7B82A96E925}"/>
              </a:ext>
            </a:extLst>
          </p:cNvPr>
          <p:cNvSpPr/>
          <p:nvPr/>
        </p:nvSpPr>
        <p:spPr>
          <a:xfrm>
            <a:off x="1841366"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Endpoint Groups</a:t>
            </a:r>
          </a:p>
        </p:txBody>
      </p:sp>
      <p:sp>
        <p:nvSpPr>
          <p:cNvPr id="12" name="Rectangle: Rounded Corners 11">
            <a:extLst>
              <a:ext uri="{FF2B5EF4-FFF2-40B4-BE49-F238E27FC236}">
                <a16:creationId xmlns:a16="http://schemas.microsoft.com/office/drawing/2014/main" id="{FD300804-3580-489F-87DB-75C6A7A60D2D}"/>
              </a:ext>
            </a:extLst>
          </p:cNvPr>
          <p:cNvSpPr/>
          <p:nvPr/>
        </p:nvSpPr>
        <p:spPr>
          <a:xfrm>
            <a:off x="5564982" y="973351"/>
            <a:ext cx="1737652"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Endpoints</a:t>
            </a:r>
          </a:p>
        </p:txBody>
      </p:sp>
      <p:sp>
        <p:nvSpPr>
          <p:cNvPr id="15" name="Rectangle: Rounded Corners 14">
            <a:extLst>
              <a:ext uri="{FF2B5EF4-FFF2-40B4-BE49-F238E27FC236}">
                <a16:creationId xmlns:a16="http://schemas.microsoft.com/office/drawing/2014/main" id="{42D611AE-9731-42E5-A70A-726762057670}"/>
              </a:ext>
            </a:extLst>
          </p:cNvPr>
          <p:cNvSpPr/>
          <p:nvPr/>
        </p:nvSpPr>
        <p:spPr>
          <a:xfrm>
            <a:off x="1030378"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Every endpoint group is associated with a region. There will be one or more endpoint groups in a region</a:t>
            </a:r>
          </a:p>
        </p:txBody>
      </p:sp>
      <p:sp>
        <p:nvSpPr>
          <p:cNvPr id="16" name="Rectangle: Rounded Corners 15">
            <a:extLst>
              <a:ext uri="{FF2B5EF4-FFF2-40B4-BE49-F238E27FC236}">
                <a16:creationId xmlns:a16="http://schemas.microsoft.com/office/drawing/2014/main" id="{502C60C2-3342-40E2-825C-01D963ACB67C}"/>
              </a:ext>
            </a:extLst>
          </p:cNvPr>
          <p:cNvSpPr/>
          <p:nvPr/>
        </p:nvSpPr>
        <p:spPr>
          <a:xfrm>
            <a:off x="4830875" y="1730037"/>
            <a:ext cx="3205866"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Endpoints can be NLB, ALB, EC2 instances, or Elastic IP addresses. Traffic is routed to the endpoint according to the configuration we provide</a:t>
            </a:r>
          </a:p>
        </p:txBody>
      </p:sp>
      <p:pic>
        <p:nvPicPr>
          <p:cNvPr id="3" name="Picture 2">
            <a:extLst>
              <a:ext uri="{FF2B5EF4-FFF2-40B4-BE49-F238E27FC236}">
                <a16:creationId xmlns:a16="http://schemas.microsoft.com/office/drawing/2014/main" id="{32F9469B-DBF3-4B09-8997-D3AE49E40062}"/>
              </a:ext>
            </a:extLst>
          </p:cNvPr>
          <p:cNvPicPr>
            <a:picLocks noChangeAspect="1"/>
          </p:cNvPicPr>
          <p:nvPr/>
        </p:nvPicPr>
        <p:blipFill>
          <a:blip r:embed="rId2"/>
          <a:stretch>
            <a:fillRect/>
          </a:stretch>
        </p:blipFill>
        <p:spPr>
          <a:xfrm>
            <a:off x="5749301" y="3204117"/>
            <a:ext cx="1369014" cy="1369014"/>
          </a:xfrm>
          <a:prstGeom prst="rect">
            <a:avLst/>
          </a:prstGeom>
        </p:spPr>
      </p:pic>
      <p:grpSp>
        <p:nvGrpSpPr>
          <p:cNvPr id="8" name="Group 7">
            <a:extLst>
              <a:ext uri="{FF2B5EF4-FFF2-40B4-BE49-F238E27FC236}">
                <a16:creationId xmlns:a16="http://schemas.microsoft.com/office/drawing/2014/main" id="{311D6FF7-1981-4F45-999A-F24DA12D4A2B}"/>
              </a:ext>
            </a:extLst>
          </p:cNvPr>
          <p:cNvGrpSpPr/>
          <p:nvPr/>
        </p:nvGrpSpPr>
        <p:grpSpPr>
          <a:xfrm>
            <a:off x="1667598" y="2960989"/>
            <a:ext cx="2085187" cy="2054855"/>
            <a:chOff x="1706227" y="2960989"/>
            <a:chExt cx="2085187" cy="2054855"/>
          </a:xfrm>
        </p:grpSpPr>
        <p:sp>
          <p:nvSpPr>
            <p:cNvPr id="20" name="Rectangle 19">
              <a:extLst>
                <a:ext uri="{FF2B5EF4-FFF2-40B4-BE49-F238E27FC236}">
                  <a16:creationId xmlns:a16="http://schemas.microsoft.com/office/drawing/2014/main" id="{09E11B9F-8D7A-40B8-A920-A91C52E1C83E}"/>
                </a:ext>
              </a:extLst>
            </p:cNvPr>
            <p:cNvSpPr/>
            <p:nvPr/>
          </p:nvSpPr>
          <p:spPr>
            <a:xfrm>
              <a:off x="1706227" y="2960989"/>
              <a:ext cx="2085187" cy="2054855"/>
            </a:xfrm>
            <a:prstGeom prst="rect">
              <a:avLst/>
            </a:prstGeom>
            <a:solidFill>
              <a:schemeClr val="bg1"/>
            </a:solid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893A417-ACDA-4656-98BE-6FB71527EF3F}"/>
                </a:ext>
              </a:extLst>
            </p:cNvPr>
            <p:cNvSpPr/>
            <p:nvPr/>
          </p:nvSpPr>
          <p:spPr>
            <a:xfrm>
              <a:off x="2804270" y="3915592"/>
              <a:ext cx="857229" cy="748894"/>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AD33870-BD5A-43B8-9CBB-4E406168971A}"/>
                </a:ext>
              </a:extLst>
            </p:cNvPr>
            <p:cNvSpPr/>
            <p:nvPr/>
          </p:nvSpPr>
          <p:spPr>
            <a:xfrm>
              <a:off x="2804270" y="3062868"/>
              <a:ext cx="857229" cy="748894"/>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D6C8C34-1215-4615-A3D3-847CF04282E9}"/>
                </a:ext>
              </a:extLst>
            </p:cNvPr>
            <p:cNvSpPr/>
            <p:nvPr/>
          </p:nvSpPr>
          <p:spPr>
            <a:xfrm>
              <a:off x="1835528" y="3062867"/>
              <a:ext cx="857229" cy="1601620"/>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48691C3-6B63-4F7C-A845-8095DD301D56}"/>
                </a:ext>
              </a:extLst>
            </p:cNvPr>
            <p:cNvPicPr>
              <a:picLocks noChangeAspect="1"/>
            </p:cNvPicPr>
            <p:nvPr/>
          </p:nvPicPr>
          <p:blipFill>
            <a:blip r:embed="rId2"/>
            <a:stretch>
              <a:fillRect/>
            </a:stretch>
          </p:blipFill>
          <p:spPr>
            <a:xfrm>
              <a:off x="1974973" y="3346547"/>
              <a:ext cx="578340" cy="578340"/>
            </a:xfrm>
            <a:prstGeom prst="rect">
              <a:avLst/>
            </a:prstGeom>
          </p:spPr>
        </p:pic>
        <p:pic>
          <p:nvPicPr>
            <p:cNvPr id="10" name="Picture 9">
              <a:extLst>
                <a:ext uri="{FF2B5EF4-FFF2-40B4-BE49-F238E27FC236}">
                  <a16:creationId xmlns:a16="http://schemas.microsoft.com/office/drawing/2014/main" id="{3D33AB5E-9E4B-47E9-A9BA-A68F4A221136}"/>
                </a:ext>
              </a:extLst>
            </p:cNvPr>
            <p:cNvPicPr>
              <a:picLocks noChangeAspect="1"/>
            </p:cNvPicPr>
            <p:nvPr/>
          </p:nvPicPr>
          <p:blipFill>
            <a:blip r:embed="rId2"/>
            <a:stretch>
              <a:fillRect/>
            </a:stretch>
          </p:blipFill>
          <p:spPr>
            <a:xfrm>
              <a:off x="2943714" y="3204117"/>
              <a:ext cx="578340" cy="578340"/>
            </a:xfrm>
            <a:prstGeom prst="rect">
              <a:avLst/>
            </a:prstGeom>
          </p:spPr>
        </p:pic>
        <p:pic>
          <p:nvPicPr>
            <p:cNvPr id="13" name="Picture 12">
              <a:extLst>
                <a:ext uri="{FF2B5EF4-FFF2-40B4-BE49-F238E27FC236}">
                  <a16:creationId xmlns:a16="http://schemas.microsoft.com/office/drawing/2014/main" id="{A33C1AE3-9F09-4D92-9165-76846FC44AB7}"/>
                </a:ext>
              </a:extLst>
            </p:cNvPr>
            <p:cNvPicPr>
              <a:picLocks noChangeAspect="1"/>
            </p:cNvPicPr>
            <p:nvPr/>
          </p:nvPicPr>
          <p:blipFill>
            <a:blip r:embed="rId2"/>
            <a:stretch>
              <a:fillRect/>
            </a:stretch>
          </p:blipFill>
          <p:spPr>
            <a:xfrm>
              <a:off x="1974973" y="4000869"/>
              <a:ext cx="578340" cy="578340"/>
            </a:xfrm>
            <a:prstGeom prst="rect">
              <a:avLst/>
            </a:prstGeom>
          </p:spPr>
        </p:pic>
        <p:pic>
          <p:nvPicPr>
            <p:cNvPr id="14" name="Picture 13">
              <a:extLst>
                <a:ext uri="{FF2B5EF4-FFF2-40B4-BE49-F238E27FC236}">
                  <a16:creationId xmlns:a16="http://schemas.microsoft.com/office/drawing/2014/main" id="{CB996060-163F-4018-A71E-3908A571B911}"/>
                </a:ext>
              </a:extLst>
            </p:cNvPr>
            <p:cNvPicPr>
              <a:picLocks noChangeAspect="1"/>
            </p:cNvPicPr>
            <p:nvPr/>
          </p:nvPicPr>
          <p:blipFill>
            <a:blip r:embed="rId2"/>
            <a:stretch>
              <a:fillRect/>
            </a:stretch>
          </p:blipFill>
          <p:spPr>
            <a:xfrm>
              <a:off x="2943714" y="4026770"/>
              <a:ext cx="578340" cy="578340"/>
            </a:xfrm>
            <a:prstGeom prst="rect">
              <a:avLst/>
            </a:prstGeom>
          </p:spPr>
        </p:pic>
        <p:sp>
          <p:nvSpPr>
            <p:cNvPr id="7" name="Rectangle 6">
              <a:extLst>
                <a:ext uri="{FF2B5EF4-FFF2-40B4-BE49-F238E27FC236}">
                  <a16:creationId xmlns:a16="http://schemas.microsoft.com/office/drawing/2014/main" id="{980DB611-8A9A-4D3B-BBA5-FDBA5D6201E2}"/>
                </a:ext>
              </a:extLst>
            </p:cNvPr>
            <p:cNvSpPr/>
            <p:nvPr/>
          </p:nvSpPr>
          <p:spPr>
            <a:xfrm>
              <a:off x="2117449" y="4722887"/>
              <a:ext cx="1262130" cy="276999"/>
            </a:xfrm>
            <a:prstGeom prst="rect">
              <a:avLst/>
            </a:prstGeom>
          </p:spPr>
          <p:txBody>
            <a:bodyPr wrap="square">
              <a:spAutoFit/>
            </a:bodyPr>
            <a:lstStyle/>
            <a:p>
              <a:pPr algn="ctr"/>
              <a:r>
                <a:rPr lang="en-US" sz="1200" b="1" dirty="0"/>
                <a:t>Endpoint Group</a:t>
              </a:r>
            </a:p>
          </p:txBody>
        </p:sp>
        <p:sp>
          <p:nvSpPr>
            <p:cNvPr id="21" name="Rectangle 20">
              <a:extLst>
                <a:ext uri="{FF2B5EF4-FFF2-40B4-BE49-F238E27FC236}">
                  <a16:creationId xmlns:a16="http://schemas.microsoft.com/office/drawing/2014/main" id="{C53B554B-963D-4EF9-97A0-39B5BF765AAD}"/>
                </a:ext>
              </a:extLst>
            </p:cNvPr>
            <p:cNvSpPr/>
            <p:nvPr/>
          </p:nvSpPr>
          <p:spPr>
            <a:xfrm>
              <a:off x="1855813" y="3027244"/>
              <a:ext cx="809012" cy="276999"/>
            </a:xfrm>
            <a:prstGeom prst="rect">
              <a:avLst/>
            </a:prstGeom>
          </p:spPr>
          <p:txBody>
            <a:bodyPr wrap="square">
              <a:spAutoFit/>
            </a:bodyPr>
            <a:lstStyle/>
            <a:p>
              <a:pPr algn="ctr"/>
              <a:r>
                <a:rPr lang="en-US" sz="1200" dirty="0"/>
                <a:t>us-east-1</a:t>
              </a:r>
            </a:p>
          </p:txBody>
        </p:sp>
        <p:sp>
          <p:nvSpPr>
            <p:cNvPr id="23" name="Rectangle 22">
              <a:extLst>
                <a:ext uri="{FF2B5EF4-FFF2-40B4-BE49-F238E27FC236}">
                  <a16:creationId xmlns:a16="http://schemas.microsoft.com/office/drawing/2014/main" id="{7146D5C7-5FAE-43B0-9445-283700A79E8A}"/>
                </a:ext>
              </a:extLst>
            </p:cNvPr>
            <p:cNvSpPr/>
            <p:nvPr/>
          </p:nvSpPr>
          <p:spPr>
            <a:xfrm>
              <a:off x="2822058" y="3027244"/>
              <a:ext cx="809012" cy="276999"/>
            </a:xfrm>
            <a:prstGeom prst="rect">
              <a:avLst/>
            </a:prstGeom>
          </p:spPr>
          <p:txBody>
            <a:bodyPr wrap="square">
              <a:spAutoFit/>
            </a:bodyPr>
            <a:lstStyle/>
            <a:p>
              <a:pPr algn="ctr"/>
              <a:r>
                <a:rPr lang="en-US" sz="1200" dirty="0"/>
                <a:t>eu-west-1</a:t>
              </a:r>
            </a:p>
          </p:txBody>
        </p:sp>
        <p:sp>
          <p:nvSpPr>
            <p:cNvPr id="24" name="Rectangle 23">
              <a:extLst>
                <a:ext uri="{FF2B5EF4-FFF2-40B4-BE49-F238E27FC236}">
                  <a16:creationId xmlns:a16="http://schemas.microsoft.com/office/drawing/2014/main" id="{1257847C-496D-40C2-BA13-53C9E3AC8325}"/>
                </a:ext>
              </a:extLst>
            </p:cNvPr>
            <p:cNvSpPr/>
            <p:nvPr/>
          </p:nvSpPr>
          <p:spPr>
            <a:xfrm>
              <a:off x="2822058" y="3847386"/>
              <a:ext cx="809012" cy="276999"/>
            </a:xfrm>
            <a:prstGeom prst="rect">
              <a:avLst/>
            </a:prstGeom>
          </p:spPr>
          <p:txBody>
            <a:bodyPr wrap="square">
              <a:spAutoFit/>
            </a:bodyPr>
            <a:lstStyle/>
            <a:p>
              <a:pPr algn="ctr"/>
              <a:r>
                <a:rPr lang="en-US" sz="1200" dirty="0"/>
                <a:t>eu-east-2</a:t>
              </a:r>
            </a:p>
          </p:txBody>
        </p:sp>
      </p:grpSp>
    </p:spTree>
    <p:extLst>
      <p:ext uri="{BB962C8B-B14F-4D97-AF65-F5344CB8AC3E}">
        <p14:creationId xmlns:p14="http://schemas.microsoft.com/office/powerpoint/2010/main" val="5084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4913076" cy="523220"/>
          </a:xfrm>
          <a:prstGeom prst="rect">
            <a:avLst/>
          </a:prstGeom>
          <a:noFill/>
        </p:spPr>
        <p:txBody>
          <a:bodyPr wrap="none" rtlCol="0">
            <a:spAutoFit/>
          </a:bodyPr>
          <a:lstStyle/>
          <a:p>
            <a:r>
              <a:rPr lang="en-US" sz="2800" b="1" dirty="0">
                <a:solidFill>
                  <a:schemeClr val="accent2"/>
                </a:solidFill>
              </a:rPr>
              <a:t>Global Accelerator Components</a:t>
            </a:r>
          </a:p>
        </p:txBody>
      </p:sp>
      <p:pic>
        <p:nvPicPr>
          <p:cNvPr id="13314" name="Picture 2">
            <a:extLst>
              <a:ext uri="{FF2B5EF4-FFF2-40B4-BE49-F238E27FC236}">
                <a16:creationId xmlns:a16="http://schemas.microsoft.com/office/drawing/2014/main" id="{736B0E9C-B96D-4BD8-83CB-169BC69AA2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12" t="13457" r="17656" b="19306"/>
          <a:stretch/>
        </p:blipFill>
        <p:spPr bwMode="auto">
          <a:xfrm>
            <a:off x="1921669" y="1718897"/>
            <a:ext cx="5300662" cy="29907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D9EF139-0DB5-45AB-A803-95F6862CB03B}"/>
              </a:ext>
            </a:extLst>
          </p:cNvPr>
          <p:cNvSpPr/>
          <p:nvPr/>
        </p:nvSpPr>
        <p:spPr>
          <a:xfrm>
            <a:off x="1463659" y="870137"/>
            <a:ext cx="6216682" cy="67078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Let’s take an example. Here, we are connecting three load balancers, which are in three different locations with common endpoints</a:t>
            </a:r>
          </a:p>
        </p:txBody>
      </p:sp>
    </p:spTree>
    <p:extLst>
      <p:ext uri="{BB962C8B-B14F-4D97-AF65-F5344CB8AC3E}">
        <p14:creationId xmlns:p14="http://schemas.microsoft.com/office/powerpoint/2010/main" val="14446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4913076" cy="523220"/>
          </a:xfrm>
          <a:prstGeom prst="rect">
            <a:avLst/>
          </a:prstGeom>
          <a:noFill/>
        </p:spPr>
        <p:txBody>
          <a:bodyPr wrap="none" rtlCol="0">
            <a:spAutoFit/>
          </a:bodyPr>
          <a:lstStyle/>
          <a:p>
            <a:r>
              <a:rPr lang="en-US" sz="2800" b="1" dirty="0">
                <a:solidFill>
                  <a:schemeClr val="accent2"/>
                </a:solidFill>
              </a:rPr>
              <a:t>Global Accelerator Components</a:t>
            </a:r>
          </a:p>
        </p:txBody>
      </p:sp>
      <p:pic>
        <p:nvPicPr>
          <p:cNvPr id="16386" name="Picture 2">
            <a:extLst>
              <a:ext uri="{FF2B5EF4-FFF2-40B4-BE49-F238E27FC236}">
                <a16:creationId xmlns:a16="http://schemas.microsoft.com/office/drawing/2014/main" id="{D8C470EF-C5B0-4C0E-91F7-B3F06A671FF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618" t="7618" r="14056" b="7618"/>
          <a:stretch/>
        </p:blipFill>
        <p:spPr bwMode="auto">
          <a:xfrm>
            <a:off x="1610201" y="1085850"/>
            <a:ext cx="5923598" cy="360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6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472FBF8-4BC6-426B-A36E-D2FB5B434036}"/>
              </a:ext>
            </a:extLst>
          </p:cNvPr>
          <p:cNvSpPr txBox="1"/>
          <p:nvPr/>
        </p:nvSpPr>
        <p:spPr>
          <a:xfrm>
            <a:off x="176773" y="168938"/>
            <a:ext cx="5930791" cy="523220"/>
          </a:xfrm>
          <a:prstGeom prst="rect">
            <a:avLst/>
          </a:prstGeom>
          <a:noFill/>
        </p:spPr>
        <p:txBody>
          <a:bodyPr wrap="none" rtlCol="0">
            <a:spAutoFit/>
          </a:bodyPr>
          <a:lstStyle/>
          <a:p>
            <a:r>
              <a:rPr lang="en-US" sz="2800" b="1" dirty="0">
                <a:solidFill>
                  <a:schemeClr val="accent2"/>
                </a:solidFill>
              </a:rPr>
              <a:t>Global Accelerator: Quotas and Pricing</a:t>
            </a:r>
          </a:p>
        </p:txBody>
      </p:sp>
      <p:grpSp>
        <p:nvGrpSpPr>
          <p:cNvPr id="4" name="Group 3">
            <a:extLst>
              <a:ext uri="{FF2B5EF4-FFF2-40B4-BE49-F238E27FC236}">
                <a16:creationId xmlns:a16="http://schemas.microsoft.com/office/drawing/2014/main" id="{596D9449-2C4A-49FD-A932-B4E679B09D5A}"/>
              </a:ext>
            </a:extLst>
          </p:cNvPr>
          <p:cNvGrpSpPr/>
          <p:nvPr/>
        </p:nvGrpSpPr>
        <p:grpSpPr>
          <a:xfrm>
            <a:off x="395056" y="1144409"/>
            <a:ext cx="8353888" cy="3480857"/>
            <a:chOff x="612558" y="1055632"/>
            <a:chExt cx="8353888" cy="3480857"/>
          </a:xfrm>
        </p:grpSpPr>
        <p:sp>
          <p:nvSpPr>
            <p:cNvPr id="8" name="Rectangle: Rounded Corners 7">
              <a:extLst>
                <a:ext uri="{FF2B5EF4-FFF2-40B4-BE49-F238E27FC236}">
                  <a16:creationId xmlns:a16="http://schemas.microsoft.com/office/drawing/2014/main" id="{3D9EF139-0DB5-45AB-A803-95F6862CB03B}"/>
                </a:ext>
              </a:extLst>
            </p:cNvPr>
            <p:cNvSpPr/>
            <p:nvPr/>
          </p:nvSpPr>
          <p:spPr>
            <a:xfrm>
              <a:off x="612558" y="1882192"/>
              <a:ext cx="3604336" cy="2654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rPr>
                <a:t>Accelerators for each AWS account: 20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Listeners for each Accelerator: 10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Port ranges for each listener: 10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Endpoints for each endpoint group: 10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Tags for each Accelerator: 50</a:t>
              </a:r>
            </a:p>
          </p:txBody>
        </p:sp>
        <p:sp>
          <p:nvSpPr>
            <p:cNvPr id="5" name="Rectangle: Rounded Corners 4">
              <a:extLst>
                <a:ext uri="{FF2B5EF4-FFF2-40B4-BE49-F238E27FC236}">
                  <a16:creationId xmlns:a16="http://schemas.microsoft.com/office/drawing/2014/main" id="{A40FEC57-31A3-44C0-BBEE-249AC487FB71}"/>
                </a:ext>
              </a:extLst>
            </p:cNvPr>
            <p:cNvSpPr/>
            <p:nvPr/>
          </p:nvSpPr>
          <p:spPr>
            <a:xfrm>
              <a:off x="1935332" y="1055632"/>
              <a:ext cx="958788" cy="46308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Quotas</a:t>
              </a:r>
            </a:p>
          </p:txBody>
        </p:sp>
        <p:sp>
          <p:nvSpPr>
            <p:cNvPr id="6" name="Rectangle: Rounded Corners 5">
              <a:extLst>
                <a:ext uri="{FF2B5EF4-FFF2-40B4-BE49-F238E27FC236}">
                  <a16:creationId xmlns:a16="http://schemas.microsoft.com/office/drawing/2014/main" id="{E3E65AF4-924D-4500-914D-30A54FC40F43}"/>
                </a:ext>
              </a:extLst>
            </p:cNvPr>
            <p:cNvSpPr/>
            <p:nvPr/>
          </p:nvSpPr>
          <p:spPr>
            <a:xfrm>
              <a:off x="6320901" y="1055632"/>
              <a:ext cx="958788" cy="46308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Pricing</a:t>
              </a:r>
            </a:p>
          </p:txBody>
        </p:sp>
        <p:sp>
          <p:nvSpPr>
            <p:cNvPr id="7" name="Rectangle: Rounded Corners 6">
              <a:extLst>
                <a:ext uri="{FF2B5EF4-FFF2-40B4-BE49-F238E27FC236}">
                  <a16:creationId xmlns:a16="http://schemas.microsoft.com/office/drawing/2014/main" id="{808BBE99-0B5D-4072-BEA4-461DE21C2A3E}"/>
                </a:ext>
              </a:extLst>
            </p:cNvPr>
            <p:cNvSpPr/>
            <p:nvPr/>
          </p:nvSpPr>
          <p:spPr>
            <a:xfrm>
              <a:off x="4634144" y="1882192"/>
              <a:ext cx="4332302" cy="147356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rPr>
                <a:t>Global Accelerator is not available in the free tier</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There is a fixed fee for a full or partial hour usage of GA with a charge of $0.025 until it is detected</a:t>
              </a:r>
            </a:p>
          </p:txBody>
        </p:sp>
        <p:pic>
          <p:nvPicPr>
            <p:cNvPr id="3" name="Picture 2">
              <a:extLst>
                <a:ext uri="{FF2B5EF4-FFF2-40B4-BE49-F238E27FC236}">
                  <a16:creationId xmlns:a16="http://schemas.microsoft.com/office/drawing/2014/main" id="{3B96E491-D4DC-4E96-9FD1-4E8F49FDF8C4}"/>
                </a:ext>
              </a:extLst>
            </p:cNvPr>
            <p:cNvPicPr>
              <a:picLocks noChangeAspect="1"/>
            </p:cNvPicPr>
            <p:nvPr/>
          </p:nvPicPr>
          <p:blipFill>
            <a:blip r:embed="rId2"/>
            <a:stretch>
              <a:fillRect/>
            </a:stretch>
          </p:blipFill>
          <p:spPr>
            <a:xfrm>
              <a:off x="6365289" y="3659099"/>
              <a:ext cx="870012" cy="870012"/>
            </a:xfrm>
            <a:prstGeom prst="rect">
              <a:avLst/>
            </a:prstGeom>
          </p:spPr>
        </p:pic>
      </p:grpSp>
    </p:spTree>
    <p:extLst>
      <p:ext uri="{BB962C8B-B14F-4D97-AF65-F5344CB8AC3E}">
        <p14:creationId xmlns:p14="http://schemas.microsoft.com/office/powerpoint/2010/main" val="256254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6FF6D-D0A9-44FE-A671-784C61DF3E10}"/>
              </a:ext>
            </a:extLst>
          </p:cNvPr>
          <p:cNvSpPr/>
          <p:nvPr/>
        </p:nvSpPr>
        <p:spPr>
          <a:xfrm>
            <a:off x="1321594" y="969401"/>
            <a:ext cx="6500812" cy="88083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Using FSx, we can launch and run high-performing file systems with just a few clicks while avoiding tasks such as provisioning hardware, configuring software, or taking backups</a:t>
            </a:r>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307911" cy="523220"/>
          </a:xfrm>
          <a:prstGeom prst="rect">
            <a:avLst/>
          </a:prstGeom>
          <a:noFill/>
        </p:spPr>
        <p:txBody>
          <a:bodyPr wrap="none" rtlCol="0">
            <a:spAutoFit/>
          </a:bodyPr>
          <a:lstStyle/>
          <a:p>
            <a:r>
              <a:rPr lang="en-IN" sz="2800" b="1" dirty="0">
                <a:solidFill>
                  <a:schemeClr val="accent2"/>
                </a:solidFill>
              </a:rPr>
              <a:t>Introduction to Amazon FSx</a:t>
            </a:r>
          </a:p>
        </p:txBody>
      </p:sp>
      <p:grpSp>
        <p:nvGrpSpPr>
          <p:cNvPr id="11" name="Group 10">
            <a:extLst>
              <a:ext uri="{FF2B5EF4-FFF2-40B4-BE49-F238E27FC236}">
                <a16:creationId xmlns:a16="http://schemas.microsoft.com/office/drawing/2014/main" id="{83DBF3F7-78E3-4A31-96EB-254C9FDAB11B}"/>
              </a:ext>
            </a:extLst>
          </p:cNvPr>
          <p:cNvGrpSpPr/>
          <p:nvPr/>
        </p:nvGrpSpPr>
        <p:grpSpPr>
          <a:xfrm>
            <a:off x="2246709" y="3388452"/>
            <a:ext cx="4650581" cy="1257365"/>
            <a:chOff x="1907382" y="3388453"/>
            <a:chExt cx="4650581" cy="1257365"/>
          </a:xfrm>
        </p:grpSpPr>
        <p:pic>
          <p:nvPicPr>
            <p:cNvPr id="6" name="Picture 5">
              <a:extLst>
                <a:ext uri="{FF2B5EF4-FFF2-40B4-BE49-F238E27FC236}">
                  <a16:creationId xmlns:a16="http://schemas.microsoft.com/office/drawing/2014/main" id="{0F9CE124-860D-4558-8BE3-630585C5E81B}"/>
                </a:ext>
              </a:extLst>
            </p:cNvPr>
            <p:cNvPicPr>
              <a:picLocks noChangeAspect="1"/>
            </p:cNvPicPr>
            <p:nvPr/>
          </p:nvPicPr>
          <p:blipFill rotWithShape="1">
            <a:blip r:embed="rId3"/>
            <a:srcRect t="15706"/>
            <a:stretch/>
          </p:blipFill>
          <p:spPr>
            <a:xfrm>
              <a:off x="1907382" y="3471130"/>
              <a:ext cx="2757488" cy="1174688"/>
            </a:xfrm>
            <a:prstGeom prst="rect">
              <a:avLst/>
            </a:prstGeom>
          </p:spPr>
        </p:pic>
        <p:pic>
          <p:nvPicPr>
            <p:cNvPr id="9" name="Picture 8">
              <a:extLst>
                <a:ext uri="{FF2B5EF4-FFF2-40B4-BE49-F238E27FC236}">
                  <a16:creationId xmlns:a16="http://schemas.microsoft.com/office/drawing/2014/main" id="{55AF5FEF-BB80-47B3-820E-9E2B8DB0E416}"/>
                </a:ext>
              </a:extLst>
            </p:cNvPr>
            <p:cNvPicPr>
              <a:picLocks noChangeAspect="1"/>
            </p:cNvPicPr>
            <p:nvPr/>
          </p:nvPicPr>
          <p:blipFill rotWithShape="1">
            <a:blip r:embed="rId4"/>
            <a:srcRect r="14634"/>
            <a:stretch/>
          </p:blipFill>
          <p:spPr>
            <a:xfrm>
              <a:off x="4937077" y="3388453"/>
              <a:ext cx="1620886" cy="1257365"/>
            </a:xfrm>
            <a:prstGeom prst="rect">
              <a:avLst/>
            </a:prstGeom>
          </p:spPr>
        </p:pic>
      </p:grpSp>
      <p:sp>
        <p:nvSpPr>
          <p:cNvPr id="17" name="Rectangle: Rounded Corners 16">
            <a:extLst>
              <a:ext uri="{FF2B5EF4-FFF2-40B4-BE49-F238E27FC236}">
                <a16:creationId xmlns:a16="http://schemas.microsoft.com/office/drawing/2014/main" id="{ACD11577-85DC-48BE-B1DB-C1B933215E8C}"/>
              </a:ext>
            </a:extLst>
          </p:cNvPr>
          <p:cNvSpPr/>
          <p:nvPr/>
        </p:nvSpPr>
        <p:spPr>
          <a:xfrm>
            <a:off x="2228850" y="2361446"/>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AWS FSx provides two file systems to choose from:</a:t>
            </a:r>
          </a:p>
        </p:txBody>
      </p:sp>
    </p:spTree>
    <p:extLst>
      <p:ext uri="{BB962C8B-B14F-4D97-AF65-F5344CB8AC3E}">
        <p14:creationId xmlns:p14="http://schemas.microsoft.com/office/powerpoint/2010/main" val="1124777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599846" y="1790699"/>
            <a:ext cx="7944308" cy="1562102"/>
          </a:xfrm>
          <a:prstGeom prst="rect">
            <a:avLst/>
          </a:prstGeom>
        </p:spPr>
        <p:txBody>
          <a:bodyPr anchor="ctr"/>
          <a:lstStyle/>
          <a:p>
            <a:pPr algn="ctr"/>
            <a:r>
              <a:rPr lang="en-US" dirty="0"/>
              <a:t>Introduction to AWS Organizations</a:t>
            </a:r>
            <a:endParaRPr lang="en-US" b="1" dirty="0"/>
          </a:p>
        </p:txBody>
      </p:sp>
    </p:spTree>
    <p:extLst>
      <p:ext uri="{BB962C8B-B14F-4D97-AF65-F5344CB8AC3E}">
        <p14:creationId xmlns:p14="http://schemas.microsoft.com/office/powerpoint/2010/main" val="109369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21" name="Rectangle: Rounded Corners 20">
            <a:extLst>
              <a:ext uri="{FF2B5EF4-FFF2-40B4-BE49-F238E27FC236}">
                <a16:creationId xmlns:a16="http://schemas.microsoft.com/office/drawing/2014/main" id="{8AFC6301-9000-4B49-AB7A-69AAA3A36EC1}"/>
              </a:ext>
            </a:extLst>
          </p:cNvPr>
          <p:cNvSpPr/>
          <p:nvPr/>
        </p:nvSpPr>
        <p:spPr>
          <a:xfrm>
            <a:off x="1129323" y="1051301"/>
            <a:ext cx="6898022" cy="71621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AWS Organization is a tool that lets us centrally manage multiple AWS accounts added to our ‘organization’</a:t>
            </a:r>
            <a:endParaRPr lang="en-IN" b="1" i="1" dirty="0">
              <a:solidFill>
                <a:schemeClr val="tx1">
                  <a:lumMod val="75000"/>
                  <a:lumOff val="25000"/>
                </a:schemeClr>
              </a:solidFill>
            </a:endParaRPr>
          </a:p>
        </p:txBody>
      </p:sp>
      <p:sp>
        <p:nvSpPr>
          <p:cNvPr id="23" name="Rectangle: Rounded Corners 22">
            <a:extLst>
              <a:ext uri="{FF2B5EF4-FFF2-40B4-BE49-F238E27FC236}">
                <a16:creationId xmlns:a16="http://schemas.microsoft.com/office/drawing/2014/main" id="{C0398C2C-7256-48F7-B11B-F148C10BECBB}"/>
              </a:ext>
            </a:extLst>
          </p:cNvPr>
          <p:cNvSpPr/>
          <p:nvPr/>
        </p:nvSpPr>
        <p:spPr>
          <a:xfrm>
            <a:off x="1129323" y="3819816"/>
            <a:ext cx="6898022" cy="71621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If we are the administrator of an organization, then we can invite the existing AWS accounts to join Organizations or we can create accounts in Organizations directly</a:t>
            </a:r>
            <a:endParaRPr lang="en-IN" dirty="0">
              <a:solidFill>
                <a:schemeClr val="tx1">
                  <a:lumMod val="75000"/>
                  <a:lumOff val="25000"/>
                </a:schemeClr>
              </a:solidFill>
            </a:endParaRPr>
          </a:p>
        </p:txBody>
      </p:sp>
      <p:grpSp>
        <p:nvGrpSpPr>
          <p:cNvPr id="4" name="Group 3">
            <a:extLst>
              <a:ext uri="{FF2B5EF4-FFF2-40B4-BE49-F238E27FC236}">
                <a16:creationId xmlns:a16="http://schemas.microsoft.com/office/drawing/2014/main" id="{56E9BF04-158A-4868-BB31-6F8DDD11012A}"/>
              </a:ext>
            </a:extLst>
          </p:cNvPr>
          <p:cNvGrpSpPr/>
          <p:nvPr/>
        </p:nvGrpSpPr>
        <p:grpSpPr>
          <a:xfrm>
            <a:off x="1838956" y="1935284"/>
            <a:ext cx="5466088" cy="1716764"/>
            <a:chOff x="2137697" y="1989433"/>
            <a:chExt cx="5466088" cy="1716764"/>
          </a:xfrm>
        </p:grpSpPr>
        <p:pic>
          <p:nvPicPr>
            <p:cNvPr id="1026" name="Picture 2">
              <a:extLst>
                <a:ext uri="{FF2B5EF4-FFF2-40B4-BE49-F238E27FC236}">
                  <a16:creationId xmlns:a16="http://schemas.microsoft.com/office/drawing/2014/main" id="{83BAD989-DD1D-4297-BB5A-BDF5FFE7D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5" t="4905" r="12095" b="14656"/>
            <a:stretch/>
          </p:blipFill>
          <p:spPr bwMode="auto">
            <a:xfrm>
              <a:off x="2137697" y="2016507"/>
              <a:ext cx="1682496" cy="1662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7C5F22-74D2-452E-A5F7-88F2ED079519}"/>
                </a:ext>
              </a:extLst>
            </p:cNvPr>
            <p:cNvPicPr>
              <a:picLocks noChangeAspect="1"/>
            </p:cNvPicPr>
            <p:nvPr/>
          </p:nvPicPr>
          <p:blipFill>
            <a:blip r:embed="rId4"/>
            <a:stretch>
              <a:fillRect/>
            </a:stretch>
          </p:blipFill>
          <p:spPr>
            <a:xfrm>
              <a:off x="4111963" y="1989433"/>
              <a:ext cx="3491822" cy="1716764"/>
            </a:xfrm>
            <a:prstGeom prst="rect">
              <a:avLst/>
            </a:prstGeom>
          </p:spPr>
        </p:pic>
      </p:grpSp>
    </p:spTree>
    <p:extLst>
      <p:ext uri="{BB962C8B-B14F-4D97-AF65-F5344CB8AC3E}">
        <p14:creationId xmlns:p14="http://schemas.microsoft.com/office/powerpoint/2010/main" val="1310577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20" name="Rectangle: Rounded Corners 19">
            <a:extLst>
              <a:ext uri="{FF2B5EF4-FFF2-40B4-BE49-F238E27FC236}">
                <a16:creationId xmlns:a16="http://schemas.microsoft.com/office/drawing/2014/main" id="{C92D8B2C-1CBA-478E-9A96-D5C69B8C697D}"/>
              </a:ext>
            </a:extLst>
          </p:cNvPr>
          <p:cNvSpPr/>
          <p:nvPr/>
        </p:nvSpPr>
        <p:spPr>
          <a:xfrm>
            <a:off x="5450683"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Integration with AWS IAM</a:t>
            </a:r>
          </a:p>
        </p:txBody>
      </p:sp>
      <p:sp>
        <p:nvSpPr>
          <p:cNvPr id="21" name="Rectangle: Rounded Corners 20">
            <a:extLst>
              <a:ext uri="{FF2B5EF4-FFF2-40B4-BE49-F238E27FC236}">
                <a16:creationId xmlns:a16="http://schemas.microsoft.com/office/drawing/2014/main" id="{3CB48E09-7ABC-4994-8D2A-4BE75867228C}"/>
              </a:ext>
            </a:extLst>
          </p:cNvPr>
          <p:cNvSpPr/>
          <p:nvPr/>
        </p:nvSpPr>
        <p:spPr>
          <a:xfrm>
            <a:off x="5450683"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Standardized tags across </a:t>
            </a:r>
          </a:p>
          <a:p>
            <a:pPr algn="ctr"/>
            <a:r>
              <a:rPr lang="en-IN" sz="1400" dirty="0">
                <a:solidFill>
                  <a:schemeClr val="tx1"/>
                </a:solidFill>
              </a:rPr>
              <a:t>accounts</a:t>
            </a:r>
          </a:p>
        </p:txBody>
      </p:sp>
      <p:sp>
        <p:nvSpPr>
          <p:cNvPr id="22" name="Rectangle: Rounded Corners 21">
            <a:extLst>
              <a:ext uri="{FF2B5EF4-FFF2-40B4-BE49-F238E27FC236}">
                <a16:creationId xmlns:a16="http://schemas.microsoft.com/office/drawing/2014/main" id="{FA136DE0-6D16-46E8-A47D-055AD8C56A52}"/>
              </a:ext>
            </a:extLst>
          </p:cNvPr>
          <p:cNvSpPr/>
          <p:nvPr/>
        </p:nvSpPr>
        <p:spPr>
          <a:xfrm>
            <a:off x="5450683"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Consolidated billing for all </a:t>
            </a:r>
          </a:p>
          <a:p>
            <a:pPr algn="ctr"/>
            <a:r>
              <a:rPr lang="en-IN" sz="1400" dirty="0">
                <a:solidFill>
                  <a:schemeClr val="tx1"/>
                </a:solidFill>
              </a:rPr>
              <a:t>member accounts</a:t>
            </a:r>
          </a:p>
        </p:txBody>
      </p:sp>
      <p:sp>
        <p:nvSpPr>
          <p:cNvPr id="23" name="Rectangle: Rounded Corners 22">
            <a:extLst>
              <a:ext uri="{FF2B5EF4-FFF2-40B4-BE49-F238E27FC236}">
                <a16:creationId xmlns:a16="http://schemas.microsoft.com/office/drawing/2014/main" id="{BA7B929E-2D08-4004-9836-AD3D609604AA}"/>
              </a:ext>
            </a:extLst>
          </p:cNvPr>
          <p:cNvSpPr/>
          <p:nvPr/>
        </p:nvSpPr>
        <p:spPr>
          <a:xfrm>
            <a:off x="1400176"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Control over the accounts’ usage </a:t>
            </a:r>
          </a:p>
          <a:p>
            <a:pPr algn="ctr"/>
            <a:r>
              <a:rPr lang="en-US" sz="1400" dirty="0">
                <a:solidFill>
                  <a:schemeClr val="tx1"/>
                </a:solidFill>
              </a:rPr>
              <a:t>of services or APIs</a:t>
            </a:r>
          </a:p>
        </p:txBody>
      </p:sp>
      <p:sp>
        <p:nvSpPr>
          <p:cNvPr id="24" name="Rectangle: Rounded Corners 23">
            <a:extLst>
              <a:ext uri="{FF2B5EF4-FFF2-40B4-BE49-F238E27FC236}">
                <a16:creationId xmlns:a16="http://schemas.microsoft.com/office/drawing/2014/main" id="{92B13B26-9BDC-44DE-8F45-07368ED332FD}"/>
              </a:ext>
            </a:extLst>
          </p:cNvPr>
          <p:cNvSpPr/>
          <p:nvPr/>
        </p:nvSpPr>
        <p:spPr>
          <a:xfrm>
            <a:off x="1400176"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Consistent data replication,</a:t>
            </a:r>
          </a:p>
          <a:p>
            <a:pPr algn="ctr"/>
            <a:r>
              <a:rPr lang="en-IN" sz="1400" dirty="0">
                <a:solidFill>
                  <a:schemeClr val="tx1"/>
                </a:solidFill>
              </a:rPr>
              <a:t>eventually</a:t>
            </a:r>
          </a:p>
        </p:txBody>
      </p:sp>
      <p:sp>
        <p:nvSpPr>
          <p:cNvPr id="25" name="Rectangle: Rounded Corners 24">
            <a:extLst>
              <a:ext uri="{FF2B5EF4-FFF2-40B4-BE49-F238E27FC236}">
                <a16:creationId xmlns:a16="http://schemas.microsoft.com/office/drawing/2014/main" id="{B9FD0159-51A3-4409-8EAC-FC6F8BF37B88}"/>
              </a:ext>
            </a:extLst>
          </p:cNvPr>
          <p:cNvSpPr/>
          <p:nvPr/>
        </p:nvSpPr>
        <p:spPr>
          <a:xfrm>
            <a:off x="1400176"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Centralized management</a:t>
            </a:r>
          </a:p>
        </p:txBody>
      </p:sp>
      <p:sp>
        <p:nvSpPr>
          <p:cNvPr id="29" name="Oval 28">
            <a:extLst>
              <a:ext uri="{FF2B5EF4-FFF2-40B4-BE49-F238E27FC236}">
                <a16:creationId xmlns:a16="http://schemas.microsoft.com/office/drawing/2014/main" id="{F165A9A7-6BE7-42A2-BAC1-1C5C1D392144}"/>
              </a:ext>
            </a:extLst>
          </p:cNvPr>
          <p:cNvSpPr/>
          <p:nvPr/>
        </p:nvSpPr>
        <p:spPr>
          <a:xfrm>
            <a:off x="650081"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Oval 29">
            <a:extLst>
              <a:ext uri="{FF2B5EF4-FFF2-40B4-BE49-F238E27FC236}">
                <a16:creationId xmlns:a16="http://schemas.microsoft.com/office/drawing/2014/main" id="{BD0E5306-305A-4C28-BC66-19EEB420F9B8}"/>
              </a:ext>
            </a:extLst>
          </p:cNvPr>
          <p:cNvSpPr/>
          <p:nvPr/>
        </p:nvSpPr>
        <p:spPr>
          <a:xfrm>
            <a:off x="650081"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669D0429-BF0E-489D-8E2B-5AAA13F0A93B}"/>
              </a:ext>
            </a:extLst>
          </p:cNvPr>
          <p:cNvSpPr/>
          <p:nvPr/>
        </p:nvSpPr>
        <p:spPr>
          <a:xfrm>
            <a:off x="65008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00B64322-86D2-4C63-9E3F-3FCC7C0439C7}"/>
              </a:ext>
            </a:extLst>
          </p:cNvPr>
          <p:cNvSpPr/>
          <p:nvPr/>
        </p:nvSpPr>
        <p:spPr>
          <a:xfrm>
            <a:off x="4729164"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Oval 36">
            <a:extLst>
              <a:ext uri="{FF2B5EF4-FFF2-40B4-BE49-F238E27FC236}">
                <a16:creationId xmlns:a16="http://schemas.microsoft.com/office/drawing/2014/main" id="{F0FA4622-C596-4F87-8AF2-71D032E061D8}"/>
              </a:ext>
            </a:extLst>
          </p:cNvPr>
          <p:cNvSpPr/>
          <p:nvPr/>
        </p:nvSpPr>
        <p:spPr>
          <a:xfrm>
            <a:off x="4729164"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Oval 37">
            <a:extLst>
              <a:ext uri="{FF2B5EF4-FFF2-40B4-BE49-F238E27FC236}">
                <a16:creationId xmlns:a16="http://schemas.microsoft.com/office/drawing/2014/main" id="{24CBA1B2-85DE-4005-99AF-E65133ADA5F8}"/>
              </a:ext>
            </a:extLst>
          </p:cNvPr>
          <p:cNvSpPr/>
          <p:nvPr/>
        </p:nvSpPr>
        <p:spPr>
          <a:xfrm>
            <a:off x="474885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42" name="Picture 41">
            <a:extLst>
              <a:ext uri="{FF2B5EF4-FFF2-40B4-BE49-F238E27FC236}">
                <a16:creationId xmlns:a16="http://schemas.microsoft.com/office/drawing/2014/main" id="{67159E30-97C0-4CB2-A392-23DC5835CEDE}"/>
              </a:ext>
            </a:extLst>
          </p:cNvPr>
          <p:cNvPicPr>
            <a:picLocks noChangeAspect="1"/>
          </p:cNvPicPr>
          <p:nvPr/>
        </p:nvPicPr>
        <p:blipFill>
          <a:blip r:embed="rId3"/>
          <a:stretch>
            <a:fillRect/>
          </a:stretch>
        </p:blipFill>
        <p:spPr>
          <a:xfrm>
            <a:off x="4909588" y="4001827"/>
            <a:ext cx="664364" cy="664364"/>
          </a:xfrm>
          <a:prstGeom prst="rect">
            <a:avLst/>
          </a:prstGeom>
        </p:spPr>
      </p:pic>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AWS Organizations Features</a:t>
            </a:r>
          </a:p>
        </p:txBody>
      </p:sp>
      <p:pic>
        <p:nvPicPr>
          <p:cNvPr id="44" name="Picture 43">
            <a:extLst>
              <a:ext uri="{FF2B5EF4-FFF2-40B4-BE49-F238E27FC236}">
                <a16:creationId xmlns:a16="http://schemas.microsoft.com/office/drawing/2014/main" id="{1750CC66-4C29-4008-9E89-DF1C7DF9D009}"/>
              </a:ext>
            </a:extLst>
          </p:cNvPr>
          <p:cNvPicPr>
            <a:picLocks noChangeAspect="1"/>
          </p:cNvPicPr>
          <p:nvPr/>
        </p:nvPicPr>
        <p:blipFill>
          <a:blip r:embed="rId4"/>
          <a:stretch>
            <a:fillRect/>
          </a:stretch>
        </p:blipFill>
        <p:spPr>
          <a:xfrm>
            <a:off x="814253" y="4016375"/>
            <a:ext cx="657494" cy="657494"/>
          </a:xfrm>
          <a:prstGeom prst="rect">
            <a:avLst/>
          </a:prstGeom>
        </p:spPr>
      </p:pic>
      <p:pic>
        <p:nvPicPr>
          <p:cNvPr id="45" name="Picture 44">
            <a:extLst>
              <a:ext uri="{FF2B5EF4-FFF2-40B4-BE49-F238E27FC236}">
                <a16:creationId xmlns:a16="http://schemas.microsoft.com/office/drawing/2014/main" id="{1A7EB56A-30FC-4585-904D-016AB0384E74}"/>
              </a:ext>
            </a:extLst>
          </p:cNvPr>
          <p:cNvPicPr>
            <a:picLocks noChangeAspect="1"/>
          </p:cNvPicPr>
          <p:nvPr/>
        </p:nvPicPr>
        <p:blipFill>
          <a:blip r:embed="rId5"/>
          <a:stretch>
            <a:fillRect/>
          </a:stretch>
        </p:blipFill>
        <p:spPr>
          <a:xfrm>
            <a:off x="4895853" y="2906317"/>
            <a:ext cx="652460" cy="652460"/>
          </a:xfrm>
          <a:prstGeom prst="rect">
            <a:avLst/>
          </a:prstGeom>
        </p:spPr>
      </p:pic>
      <p:pic>
        <p:nvPicPr>
          <p:cNvPr id="46" name="Picture 45">
            <a:extLst>
              <a:ext uri="{FF2B5EF4-FFF2-40B4-BE49-F238E27FC236}">
                <a16:creationId xmlns:a16="http://schemas.microsoft.com/office/drawing/2014/main" id="{E822F4EC-3A4A-46D5-8B82-59B3567DE7BF}"/>
              </a:ext>
            </a:extLst>
          </p:cNvPr>
          <p:cNvPicPr>
            <a:picLocks noChangeAspect="1"/>
          </p:cNvPicPr>
          <p:nvPr/>
        </p:nvPicPr>
        <p:blipFill>
          <a:blip r:embed="rId6"/>
          <a:stretch>
            <a:fillRect/>
          </a:stretch>
        </p:blipFill>
        <p:spPr>
          <a:xfrm>
            <a:off x="778669" y="2871789"/>
            <a:ext cx="728662" cy="728662"/>
          </a:xfrm>
          <a:prstGeom prst="rect">
            <a:avLst/>
          </a:prstGeom>
        </p:spPr>
      </p:pic>
      <p:pic>
        <p:nvPicPr>
          <p:cNvPr id="47" name="Picture 46">
            <a:extLst>
              <a:ext uri="{FF2B5EF4-FFF2-40B4-BE49-F238E27FC236}">
                <a16:creationId xmlns:a16="http://schemas.microsoft.com/office/drawing/2014/main" id="{356FEE75-F1AD-4548-9F43-B9EE90862633}"/>
              </a:ext>
            </a:extLst>
          </p:cNvPr>
          <p:cNvPicPr>
            <a:picLocks noChangeAspect="1"/>
          </p:cNvPicPr>
          <p:nvPr/>
        </p:nvPicPr>
        <p:blipFill>
          <a:blip r:embed="rId7"/>
          <a:stretch>
            <a:fillRect/>
          </a:stretch>
        </p:blipFill>
        <p:spPr>
          <a:xfrm>
            <a:off x="4884495" y="1787678"/>
            <a:ext cx="675176" cy="675176"/>
          </a:xfrm>
          <a:prstGeom prst="rect">
            <a:avLst/>
          </a:prstGeom>
        </p:spPr>
      </p:pic>
      <p:pic>
        <p:nvPicPr>
          <p:cNvPr id="48" name="Picture 47">
            <a:extLst>
              <a:ext uri="{FF2B5EF4-FFF2-40B4-BE49-F238E27FC236}">
                <a16:creationId xmlns:a16="http://schemas.microsoft.com/office/drawing/2014/main" id="{97E8E798-873A-4E27-9EA5-B8FE9F8E99AB}"/>
              </a:ext>
            </a:extLst>
          </p:cNvPr>
          <p:cNvPicPr>
            <a:picLocks noChangeAspect="1"/>
          </p:cNvPicPr>
          <p:nvPr/>
        </p:nvPicPr>
        <p:blipFill>
          <a:blip r:embed="rId8"/>
          <a:stretch>
            <a:fillRect/>
          </a:stretch>
        </p:blipFill>
        <p:spPr>
          <a:xfrm>
            <a:off x="835026" y="1817292"/>
            <a:ext cx="615948" cy="615948"/>
          </a:xfrm>
          <a:prstGeom prst="rect">
            <a:avLst/>
          </a:prstGeom>
        </p:spPr>
      </p:pic>
    </p:spTree>
    <p:extLst>
      <p:ext uri="{BB962C8B-B14F-4D97-AF65-F5344CB8AC3E}">
        <p14:creationId xmlns:p14="http://schemas.microsoft.com/office/powerpoint/2010/main" val="173083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Pricing of AWS Organizations</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122989" y="1684950"/>
            <a:ext cx="6898022" cy="115124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There are no additional charges for AWS Organizations! </a:t>
            </a:r>
          </a:p>
          <a:p>
            <a:pPr algn="ctr"/>
            <a:endParaRPr lang="en-US" dirty="0">
              <a:solidFill>
                <a:schemeClr val="tx1">
                  <a:lumMod val="75000"/>
                  <a:lumOff val="25000"/>
                </a:schemeClr>
              </a:solidFill>
            </a:endParaRPr>
          </a:p>
          <a:p>
            <a:pPr algn="ctr"/>
            <a:r>
              <a:rPr lang="en-US" dirty="0">
                <a:solidFill>
                  <a:schemeClr val="tx1">
                    <a:lumMod val="75000"/>
                    <a:lumOff val="25000"/>
                  </a:schemeClr>
                </a:solidFill>
              </a:rPr>
              <a:t>The charges apply to only the usage of other AWS resources by all member accounts</a:t>
            </a:r>
            <a:endParaRPr lang="en-IN" b="1" i="1" dirty="0">
              <a:solidFill>
                <a:schemeClr val="tx1">
                  <a:lumMod val="75000"/>
                  <a:lumOff val="25000"/>
                </a:schemeClr>
              </a:solidFill>
            </a:endParaRPr>
          </a:p>
        </p:txBody>
      </p:sp>
      <p:pic>
        <p:nvPicPr>
          <p:cNvPr id="4" name="Picture 3">
            <a:extLst>
              <a:ext uri="{FF2B5EF4-FFF2-40B4-BE49-F238E27FC236}">
                <a16:creationId xmlns:a16="http://schemas.microsoft.com/office/drawing/2014/main" id="{7679D649-DCEC-4209-948E-965E5F2552AE}"/>
              </a:ext>
            </a:extLst>
          </p:cNvPr>
          <p:cNvPicPr>
            <a:picLocks noChangeAspect="1"/>
          </p:cNvPicPr>
          <p:nvPr/>
        </p:nvPicPr>
        <p:blipFill>
          <a:blip r:embed="rId3"/>
          <a:stretch>
            <a:fillRect/>
          </a:stretch>
        </p:blipFill>
        <p:spPr>
          <a:xfrm>
            <a:off x="3738042" y="3072384"/>
            <a:ext cx="1667916" cy="1667916"/>
          </a:xfrm>
          <a:prstGeom prst="rect">
            <a:avLst/>
          </a:prstGeom>
        </p:spPr>
      </p:pic>
    </p:spTree>
    <p:extLst>
      <p:ext uri="{BB962C8B-B14F-4D97-AF65-F5344CB8AC3E}">
        <p14:creationId xmlns:p14="http://schemas.microsoft.com/office/powerpoint/2010/main" val="2328161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Ways to Access AWS Organizations </a:t>
            </a:r>
          </a:p>
        </p:txBody>
      </p:sp>
      <p:sp>
        <p:nvSpPr>
          <p:cNvPr id="6" name="Rectangle: Rounded Corners 5">
            <a:extLst>
              <a:ext uri="{FF2B5EF4-FFF2-40B4-BE49-F238E27FC236}">
                <a16:creationId xmlns:a16="http://schemas.microsoft.com/office/drawing/2014/main" id="{54A91B5F-D6BB-4291-B4E7-9D9E9E6A6AA1}"/>
              </a:ext>
            </a:extLst>
          </p:cNvPr>
          <p:cNvSpPr/>
          <p:nvPr/>
        </p:nvSpPr>
        <p:spPr>
          <a:xfrm>
            <a:off x="1279840" y="1689581"/>
            <a:ext cx="2355814"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AWS Management Console</a:t>
            </a:r>
          </a:p>
        </p:txBody>
      </p:sp>
      <p:sp>
        <p:nvSpPr>
          <p:cNvPr id="7" name="Rectangle: Rounded Corners 6">
            <a:extLst>
              <a:ext uri="{FF2B5EF4-FFF2-40B4-BE49-F238E27FC236}">
                <a16:creationId xmlns:a16="http://schemas.microsoft.com/office/drawing/2014/main" id="{70963755-ACF5-4AD6-8DBB-BDE1639AD5A0}"/>
              </a:ext>
            </a:extLst>
          </p:cNvPr>
          <p:cNvSpPr/>
          <p:nvPr/>
        </p:nvSpPr>
        <p:spPr>
          <a:xfrm>
            <a:off x="789717" y="2446267"/>
            <a:ext cx="3336058"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Organizations can be accessed through the browser-based AWS Management Console to manage resources</a:t>
            </a:r>
          </a:p>
        </p:txBody>
      </p:sp>
      <p:sp>
        <p:nvSpPr>
          <p:cNvPr id="8" name="Rectangle: Rounded Corners 7">
            <a:extLst>
              <a:ext uri="{FF2B5EF4-FFF2-40B4-BE49-F238E27FC236}">
                <a16:creationId xmlns:a16="http://schemas.microsoft.com/office/drawing/2014/main" id="{B7CFAE51-45AD-4748-AFFF-8412E9995B8A}"/>
              </a:ext>
            </a:extLst>
          </p:cNvPr>
          <p:cNvSpPr/>
          <p:nvPr/>
        </p:nvSpPr>
        <p:spPr>
          <a:xfrm>
            <a:off x="5508352" y="1704984"/>
            <a:ext cx="2355808"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AWS Command-line Tools</a:t>
            </a:r>
          </a:p>
        </p:txBody>
      </p:sp>
      <p:sp>
        <p:nvSpPr>
          <p:cNvPr id="9" name="Rectangle: Rounded Corners 8">
            <a:extLst>
              <a:ext uri="{FF2B5EF4-FFF2-40B4-BE49-F238E27FC236}">
                <a16:creationId xmlns:a16="http://schemas.microsoft.com/office/drawing/2014/main" id="{A1BA42D2-FE59-4EDE-91DD-7E0615F972CF}"/>
              </a:ext>
            </a:extLst>
          </p:cNvPr>
          <p:cNvSpPr/>
          <p:nvPr/>
        </p:nvSpPr>
        <p:spPr>
          <a:xfrm>
            <a:off x="5018227" y="2446267"/>
            <a:ext cx="3336058"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With AWS CLI, we can use the system’s command line to access Organizations using commands. It is faster than console</a:t>
            </a:r>
          </a:p>
        </p:txBody>
      </p:sp>
      <p:pic>
        <p:nvPicPr>
          <p:cNvPr id="2050" name="Picture 2">
            <a:extLst>
              <a:ext uri="{FF2B5EF4-FFF2-40B4-BE49-F238E27FC236}">
                <a16:creationId xmlns:a16="http://schemas.microsoft.com/office/drawing/2014/main" id="{40DD7DEB-11CF-406E-A00E-2EDA2ABB2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348" y="3719088"/>
            <a:ext cx="1960796" cy="1260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install AWS CLI on Ubuntu | Cloud Consulting | Managed ...">
            <a:extLst>
              <a:ext uri="{FF2B5EF4-FFF2-40B4-BE49-F238E27FC236}">
                <a16:creationId xmlns:a16="http://schemas.microsoft.com/office/drawing/2014/main" id="{BB8FDD95-A2BC-4C7E-9C75-409DD75A5F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96" b="28596"/>
          <a:stretch/>
        </p:blipFill>
        <p:spPr bwMode="auto">
          <a:xfrm>
            <a:off x="5508352" y="4021584"/>
            <a:ext cx="2355808" cy="65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342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Ways to Access AWS Organizations </a:t>
            </a:r>
          </a:p>
        </p:txBody>
      </p:sp>
      <p:sp>
        <p:nvSpPr>
          <p:cNvPr id="6" name="Rectangle: Rounded Corners 5">
            <a:extLst>
              <a:ext uri="{FF2B5EF4-FFF2-40B4-BE49-F238E27FC236}">
                <a16:creationId xmlns:a16="http://schemas.microsoft.com/office/drawing/2014/main" id="{54A91B5F-D6BB-4291-B4E7-9D9E9E6A6AA1}"/>
              </a:ext>
            </a:extLst>
          </p:cNvPr>
          <p:cNvSpPr/>
          <p:nvPr/>
        </p:nvSpPr>
        <p:spPr>
          <a:xfrm>
            <a:off x="1279840" y="1689581"/>
            <a:ext cx="2355814"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AWS SDKs</a:t>
            </a:r>
          </a:p>
        </p:txBody>
      </p:sp>
      <p:sp>
        <p:nvSpPr>
          <p:cNvPr id="7" name="Rectangle: Rounded Corners 6">
            <a:extLst>
              <a:ext uri="{FF2B5EF4-FFF2-40B4-BE49-F238E27FC236}">
                <a16:creationId xmlns:a16="http://schemas.microsoft.com/office/drawing/2014/main" id="{70963755-ACF5-4AD6-8DBB-BDE1639AD5A0}"/>
              </a:ext>
            </a:extLst>
          </p:cNvPr>
          <p:cNvSpPr/>
          <p:nvPr/>
        </p:nvSpPr>
        <p:spPr>
          <a:xfrm>
            <a:off x="797034" y="2446267"/>
            <a:ext cx="3321424"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SDKs have libraries that can be used to write code as well as access AWS Organizations</a:t>
            </a:r>
          </a:p>
        </p:txBody>
      </p:sp>
      <p:sp>
        <p:nvSpPr>
          <p:cNvPr id="8" name="Rectangle: Rounded Corners 7">
            <a:extLst>
              <a:ext uri="{FF2B5EF4-FFF2-40B4-BE49-F238E27FC236}">
                <a16:creationId xmlns:a16="http://schemas.microsoft.com/office/drawing/2014/main" id="{B7CFAE51-45AD-4748-AFFF-8412E9995B8A}"/>
              </a:ext>
            </a:extLst>
          </p:cNvPr>
          <p:cNvSpPr/>
          <p:nvPr/>
        </p:nvSpPr>
        <p:spPr>
          <a:xfrm>
            <a:off x="5508352" y="1704984"/>
            <a:ext cx="2355808" cy="5136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HTTPS Query API</a:t>
            </a:r>
          </a:p>
        </p:txBody>
      </p:sp>
      <p:sp>
        <p:nvSpPr>
          <p:cNvPr id="9" name="Rectangle: Rounded Corners 8">
            <a:extLst>
              <a:ext uri="{FF2B5EF4-FFF2-40B4-BE49-F238E27FC236}">
                <a16:creationId xmlns:a16="http://schemas.microsoft.com/office/drawing/2014/main" id="{A1BA42D2-FE59-4EDE-91DD-7E0615F972CF}"/>
              </a:ext>
            </a:extLst>
          </p:cNvPr>
          <p:cNvSpPr/>
          <p:nvPr/>
        </p:nvSpPr>
        <p:spPr>
          <a:xfrm>
            <a:off x="5025544" y="2446267"/>
            <a:ext cx="3321424" cy="1113175"/>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 gives programmatic access to AWS Organizations and its services. We can issue HTTPs requests directly to a service</a:t>
            </a:r>
          </a:p>
        </p:txBody>
      </p:sp>
      <p:pic>
        <p:nvPicPr>
          <p:cNvPr id="4098" name="Picture 2">
            <a:extLst>
              <a:ext uri="{FF2B5EF4-FFF2-40B4-BE49-F238E27FC236}">
                <a16:creationId xmlns:a16="http://schemas.microsoft.com/office/drawing/2014/main" id="{61B7E2AE-E96B-4E74-864A-0E2971986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51" b="17755"/>
          <a:stretch/>
        </p:blipFill>
        <p:spPr bwMode="auto">
          <a:xfrm>
            <a:off x="752433" y="3662244"/>
            <a:ext cx="3410626" cy="13123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2441E9-72A4-4A84-B04E-6AF2B1F55A5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2954" y="3565102"/>
            <a:ext cx="1506604" cy="150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188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AWS Organizations Quotas</a:t>
            </a:r>
          </a:p>
        </p:txBody>
      </p:sp>
      <p:grpSp>
        <p:nvGrpSpPr>
          <p:cNvPr id="16" name="Group 15">
            <a:extLst>
              <a:ext uri="{FF2B5EF4-FFF2-40B4-BE49-F238E27FC236}">
                <a16:creationId xmlns:a16="http://schemas.microsoft.com/office/drawing/2014/main" id="{AADD6521-9302-4B72-8D43-FF4B6DAF461C}"/>
              </a:ext>
            </a:extLst>
          </p:cNvPr>
          <p:cNvGrpSpPr/>
          <p:nvPr/>
        </p:nvGrpSpPr>
        <p:grpSpPr>
          <a:xfrm>
            <a:off x="332184" y="1782449"/>
            <a:ext cx="8479631" cy="2912194"/>
            <a:chOff x="378618" y="1877377"/>
            <a:chExt cx="8479631" cy="2912194"/>
          </a:xfrm>
        </p:grpSpPr>
        <p:sp>
          <p:nvSpPr>
            <p:cNvPr id="10" name="Rectangle: Rounded Corners 9">
              <a:extLst>
                <a:ext uri="{FF2B5EF4-FFF2-40B4-BE49-F238E27FC236}">
                  <a16:creationId xmlns:a16="http://schemas.microsoft.com/office/drawing/2014/main" id="{697981FA-BB06-4761-B9C6-37E30E87B50C}"/>
                </a:ext>
              </a:extLst>
            </p:cNvPr>
            <p:cNvSpPr/>
            <p:nvPr/>
          </p:nvSpPr>
          <p:spPr>
            <a:xfrm>
              <a:off x="5614987" y="2135273"/>
              <a:ext cx="3243262" cy="2654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rPr>
                <a:t>Invitation to join an Organization: 15 days</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Request to enable all features in an Organization: 90 days</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Handshake is deleted and no longer appears in lists: 30 days</a:t>
              </a:r>
            </a:p>
            <a:p>
              <a:pPr marL="285750" indent="-285750">
                <a:buFont typeface="Arial" panose="020B0604020202020204" pitchFamily="34" charset="0"/>
                <a:buChar char="•"/>
              </a:pPr>
              <a:endParaRPr lang="en-US" dirty="0">
                <a:solidFill>
                  <a:schemeClr val="tx1">
                    <a:lumMod val="75000"/>
                    <a:lumOff val="25000"/>
                  </a:schemeClr>
                </a:solidFill>
              </a:endParaRPr>
            </a:p>
          </p:txBody>
        </p:sp>
        <p:sp>
          <p:nvSpPr>
            <p:cNvPr id="11" name="Rectangle: Rounded Corners 10">
              <a:extLst>
                <a:ext uri="{FF2B5EF4-FFF2-40B4-BE49-F238E27FC236}">
                  <a16:creationId xmlns:a16="http://schemas.microsoft.com/office/drawing/2014/main" id="{3BBB0A47-8BDC-4D69-B943-BCD8EEA30B68}"/>
                </a:ext>
              </a:extLst>
            </p:cNvPr>
            <p:cNvSpPr/>
            <p:nvPr/>
          </p:nvSpPr>
          <p:spPr>
            <a:xfrm>
              <a:off x="378618" y="2135274"/>
              <a:ext cx="5072062" cy="2654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rPr>
                <a:t>Number of roots in an Organization: 1</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Number of OUs in an Organization: 1,000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Number of policies in an Organization: 1,000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OU maximum nesting in a root: 5</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Number of member accounts that can be can created concurrently: 5</a:t>
              </a:r>
            </a:p>
          </p:txBody>
        </p:sp>
        <p:sp>
          <p:nvSpPr>
            <p:cNvPr id="12" name="Rectangle: Rounded Corners 11">
              <a:extLst>
                <a:ext uri="{FF2B5EF4-FFF2-40B4-BE49-F238E27FC236}">
                  <a16:creationId xmlns:a16="http://schemas.microsoft.com/office/drawing/2014/main" id="{67472270-F7F5-48D6-9503-D09D6F37AFB6}"/>
                </a:ext>
              </a:extLst>
            </p:cNvPr>
            <p:cNvSpPr/>
            <p:nvPr/>
          </p:nvSpPr>
          <p:spPr>
            <a:xfrm>
              <a:off x="5943598" y="1877377"/>
              <a:ext cx="258604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Expiration Time for Handshakes</a:t>
              </a:r>
            </a:p>
          </p:txBody>
        </p:sp>
        <p:sp>
          <p:nvSpPr>
            <p:cNvPr id="19" name="Rectangle: Rounded Corners 18">
              <a:extLst>
                <a:ext uri="{FF2B5EF4-FFF2-40B4-BE49-F238E27FC236}">
                  <a16:creationId xmlns:a16="http://schemas.microsoft.com/office/drawing/2014/main" id="{E240DEB0-DCEC-4289-A12C-83BE5DC186EC}"/>
                </a:ext>
              </a:extLst>
            </p:cNvPr>
            <p:cNvSpPr/>
            <p:nvPr/>
          </p:nvSpPr>
          <p:spPr>
            <a:xfrm>
              <a:off x="1621629" y="1877377"/>
              <a:ext cx="258604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Max. and Min. Values</a:t>
              </a:r>
            </a:p>
          </p:txBody>
        </p:sp>
      </p:grpSp>
    </p:spTree>
    <p:extLst>
      <p:ext uri="{BB962C8B-B14F-4D97-AF65-F5344CB8AC3E}">
        <p14:creationId xmlns:p14="http://schemas.microsoft.com/office/powerpoint/2010/main" val="3893696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342745" cy="523220"/>
          </a:xfrm>
          <a:prstGeom prst="rect">
            <a:avLst/>
          </a:prstGeom>
          <a:noFill/>
        </p:spPr>
        <p:txBody>
          <a:bodyPr wrap="none" rtlCol="0">
            <a:spAutoFit/>
          </a:bodyPr>
          <a:lstStyle/>
          <a:p>
            <a:r>
              <a:rPr lang="en-IN" sz="2800" b="1" dirty="0">
                <a:solidFill>
                  <a:schemeClr val="accent2"/>
                </a:solidFill>
              </a:rPr>
              <a:t>Introduction to AWS Organizations</a:t>
            </a:r>
          </a:p>
        </p:txBody>
      </p:sp>
      <p:sp>
        <p:nvSpPr>
          <p:cNvPr id="13" name="Rectangle: Rounded Corners 12">
            <a:extLst>
              <a:ext uri="{FF2B5EF4-FFF2-40B4-BE49-F238E27FC236}">
                <a16:creationId xmlns:a16="http://schemas.microsoft.com/office/drawing/2014/main" id="{4C5168E3-2698-4873-8BB7-0BFCC3084D3F}"/>
              </a:ext>
            </a:extLst>
          </p:cNvPr>
          <p:cNvSpPr/>
          <p:nvPr/>
        </p:nvSpPr>
        <p:spPr>
          <a:xfrm>
            <a:off x="2628900" y="1057275"/>
            <a:ext cx="3886200" cy="5221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How does AWS IAM work with Organizations?</a:t>
            </a:r>
          </a:p>
        </p:txBody>
      </p:sp>
      <p:grpSp>
        <p:nvGrpSpPr>
          <p:cNvPr id="8" name="Group 7"/>
          <p:cNvGrpSpPr/>
          <p:nvPr/>
        </p:nvGrpSpPr>
        <p:grpSpPr>
          <a:xfrm>
            <a:off x="871870" y="1746319"/>
            <a:ext cx="7179136" cy="3007724"/>
            <a:chOff x="871870" y="1746319"/>
            <a:chExt cx="7179136" cy="3007724"/>
          </a:xfrm>
        </p:grpSpPr>
        <p:pic>
          <p:nvPicPr>
            <p:cNvPr id="9" name="Picture 8">
              <a:extLst>
                <a:ext uri="{FF2B5EF4-FFF2-40B4-BE49-F238E27FC236}">
                  <a16:creationId xmlns:a16="http://schemas.microsoft.com/office/drawing/2014/main" id="{523C1C22-A556-41B6-9F88-56A220C65D92}"/>
                </a:ext>
              </a:extLst>
            </p:cNvPr>
            <p:cNvPicPr>
              <a:picLocks noChangeAspect="1"/>
            </p:cNvPicPr>
            <p:nvPr/>
          </p:nvPicPr>
          <p:blipFill>
            <a:blip r:embed="rId3"/>
            <a:stretch>
              <a:fillRect/>
            </a:stretch>
          </p:blipFill>
          <p:spPr>
            <a:xfrm>
              <a:off x="1092994" y="1746319"/>
              <a:ext cx="6958012" cy="3007724"/>
            </a:xfrm>
            <a:prstGeom prst="rect">
              <a:avLst/>
            </a:prstGeom>
          </p:spPr>
        </p:pic>
        <p:sp>
          <p:nvSpPr>
            <p:cNvPr id="5" name="TextBox 4"/>
            <p:cNvSpPr txBox="1"/>
            <p:nvPr/>
          </p:nvSpPr>
          <p:spPr>
            <a:xfrm>
              <a:off x="871870" y="3479379"/>
              <a:ext cx="2551814" cy="507831"/>
            </a:xfrm>
            <a:prstGeom prst="rect">
              <a:avLst/>
            </a:prstGeom>
            <a:solidFill>
              <a:schemeClr val="bg1"/>
            </a:solidFill>
          </p:spPr>
          <p:txBody>
            <a:bodyPr wrap="square" rtlCol="0">
              <a:spAutoFit/>
            </a:bodyPr>
            <a:lstStyle/>
            <a:p>
              <a:pPr algn="ctr"/>
              <a:r>
                <a:rPr lang="en-US" dirty="0"/>
                <a:t>Creates groups of AWS accounts with AWS Organizations</a:t>
              </a:r>
            </a:p>
          </p:txBody>
        </p:sp>
        <p:sp>
          <p:nvSpPr>
            <p:cNvPr id="6" name="TextBox 5"/>
            <p:cNvSpPr txBox="1"/>
            <p:nvPr/>
          </p:nvSpPr>
          <p:spPr>
            <a:xfrm>
              <a:off x="3423684" y="3479379"/>
              <a:ext cx="2299073" cy="923330"/>
            </a:xfrm>
            <a:prstGeom prst="rect">
              <a:avLst/>
            </a:prstGeom>
            <a:solidFill>
              <a:schemeClr val="bg1"/>
            </a:solidFill>
          </p:spPr>
          <p:txBody>
            <a:bodyPr wrap="square" rtlCol="0">
              <a:spAutoFit/>
            </a:bodyPr>
            <a:lstStyle/>
            <a:p>
              <a:pPr algn="ctr"/>
              <a:r>
                <a:rPr lang="en-US" dirty="0"/>
                <a:t>Attaches service control policies (SCPs) to those groups to centrally control AWS service use</a:t>
              </a:r>
            </a:p>
          </p:txBody>
        </p:sp>
        <p:sp>
          <p:nvSpPr>
            <p:cNvPr id="7" name="TextBox 6"/>
            <p:cNvSpPr txBox="1"/>
            <p:nvPr/>
          </p:nvSpPr>
          <p:spPr>
            <a:xfrm>
              <a:off x="6089966" y="3458113"/>
              <a:ext cx="1918508" cy="1131079"/>
            </a:xfrm>
            <a:prstGeom prst="rect">
              <a:avLst/>
            </a:prstGeom>
            <a:solidFill>
              <a:schemeClr val="bg1"/>
            </a:solidFill>
          </p:spPr>
          <p:txBody>
            <a:bodyPr wrap="square" rtlCol="0">
              <a:spAutoFit/>
            </a:bodyPr>
            <a:lstStyle/>
            <a:p>
              <a:pPr algn="ctr"/>
              <a:r>
                <a:rPr lang="en-US" dirty="0"/>
                <a:t>Entities in AWS accounts can only use the AWS services allowed by both SCP and AWS IAM policies for each account</a:t>
              </a:r>
            </a:p>
          </p:txBody>
        </p:sp>
      </p:grpSp>
    </p:spTree>
    <p:extLst>
      <p:ext uri="{BB962C8B-B14F-4D97-AF65-F5344CB8AC3E}">
        <p14:creationId xmlns:p14="http://schemas.microsoft.com/office/powerpoint/2010/main" val="372378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599846" y="1790699"/>
            <a:ext cx="7944308" cy="1562102"/>
          </a:xfrm>
          <a:prstGeom prst="rect">
            <a:avLst/>
          </a:prstGeom>
        </p:spPr>
        <p:txBody>
          <a:bodyPr anchor="ctr"/>
          <a:lstStyle/>
          <a:p>
            <a:pPr algn="ctr"/>
            <a:r>
              <a:rPr lang="en-US" dirty="0"/>
              <a:t>AWS Organizations Concepts</a:t>
            </a:r>
            <a:endParaRPr lang="en-US" b="1" dirty="0"/>
          </a:p>
        </p:txBody>
      </p:sp>
    </p:spTree>
    <p:extLst>
      <p:ext uri="{BB962C8B-B14F-4D97-AF65-F5344CB8AC3E}">
        <p14:creationId xmlns:p14="http://schemas.microsoft.com/office/powerpoint/2010/main" val="185273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8FC635-6498-456B-AF17-B6CC09E527E5}"/>
              </a:ext>
            </a:extLst>
          </p:cNvPr>
          <p:cNvPicPr>
            <a:picLocks noChangeAspect="1"/>
          </p:cNvPicPr>
          <p:nvPr/>
        </p:nvPicPr>
        <p:blipFill>
          <a:blip r:embed="rId3"/>
          <a:stretch>
            <a:fillRect/>
          </a:stretch>
        </p:blipFill>
        <p:spPr>
          <a:xfrm>
            <a:off x="0" y="0"/>
            <a:ext cx="9144000" cy="5143500"/>
          </a:xfrm>
          <a:prstGeom prst="rect">
            <a:avLst/>
          </a:prstGeom>
        </p:spPr>
      </p:pic>
      <p:sp>
        <p:nvSpPr>
          <p:cNvPr id="11" name="TextBox 10">
            <a:extLst>
              <a:ext uri="{FF2B5EF4-FFF2-40B4-BE49-F238E27FC236}">
                <a16:creationId xmlns:a16="http://schemas.microsoft.com/office/drawing/2014/main" id="{EBF1A43C-77FC-48C1-AA15-C91E9F4C5298}"/>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5" name="Picture 4">
            <a:extLst>
              <a:ext uri="{FF2B5EF4-FFF2-40B4-BE49-F238E27FC236}">
                <a16:creationId xmlns:a16="http://schemas.microsoft.com/office/drawing/2014/main" id="{E7100C7F-BDBF-47BC-BD2D-F37B343DA4AA}"/>
              </a:ext>
            </a:extLst>
          </p:cNvPr>
          <p:cNvPicPr>
            <a:picLocks noChangeAspect="1"/>
          </p:cNvPicPr>
          <p:nvPr/>
        </p:nvPicPr>
        <p:blipFill>
          <a:blip r:embed="rId4"/>
          <a:stretch>
            <a:fillRect/>
          </a:stretch>
        </p:blipFill>
        <p:spPr>
          <a:xfrm>
            <a:off x="1711757" y="1530969"/>
            <a:ext cx="5720486" cy="3266626"/>
          </a:xfrm>
          <a:prstGeom prst="rect">
            <a:avLst/>
          </a:prstGeom>
        </p:spPr>
      </p:pic>
      <p:sp>
        <p:nvSpPr>
          <p:cNvPr id="15" name="Rectangle: Rounded Corners 14">
            <a:extLst>
              <a:ext uri="{FF2B5EF4-FFF2-40B4-BE49-F238E27FC236}">
                <a16:creationId xmlns:a16="http://schemas.microsoft.com/office/drawing/2014/main" id="{01BB761F-6B1E-4207-A5EF-156E306442CC}"/>
              </a:ext>
            </a:extLst>
          </p:cNvPr>
          <p:cNvSpPr/>
          <p:nvPr/>
        </p:nvSpPr>
        <p:spPr>
          <a:xfrm>
            <a:off x="2228850" y="861096"/>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An example organization with multiple accounts</a:t>
            </a:r>
          </a:p>
        </p:txBody>
      </p:sp>
    </p:spTree>
    <p:extLst>
      <p:ext uri="{BB962C8B-B14F-4D97-AF65-F5344CB8AC3E}">
        <p14:creationId xmlns:p14="http://schemas.microsoft.com/office/powerpoint/2010/main" val="303411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83F7EE2-CC47-4DA1-8090-0FF38BC21406}"/>
              </a:ext>
            </a:extLst>
          </p:cNvPr>
          <p:cNvSpPr/>
          <p:nvPr/>
        </p:nvSpPr>
        <p:spPr>
          <a:xfrm>
            <a:off x="5450683"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Pay only for the used resources </a:t>
            </a:r>
          </a:p>
        </p:txBody>
      </p:sp>
      <p:sp>
        <p:nvSpPr>
          <p:cNvPr id="24" name="Rectangle: Rounded Corners 23">
            <a:extLst>
              <a:ext uri="{FF2B5EF4-FFF2-40B4-BE49-F238E27FC236}">
                <a16:creationId xmlns:a16="http://schemas.microsoft.com/office/drawing/2014/main" id="{FEDC2918-94E0-4372-84CD-03D48A5CE378}"/>
              </a:ext>
            </a:extLst>
          </p:cNvPr>
          <p:cNvSpPr/>
          <p:nvPr/>
        </p:nvSpPr>
        <p:spPr>
          <a:xfrm>
            <a:off x="5450683"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Easy integration with other </a:t>
            </a:r>
          </a:p>
          <a:p>
            <a:pPr algn="ctr"/>
            <a:r>
              <a:rPr lang="en-IN" sz="1400" dirty="0">
                <a:solidFill>
                  <a:schemeClr val="tx1"/>
                </a:solidFill>
              </a:rPr>
              <a:t>AWS services</a:t>
            </a:r>
          </a:p>
        </p:txBody>
      </p:sp>
      <p:sp>
        <p:nvSpPr>
          <p:cNvPr id="25" name="Rectangle: Rounded Corners 24">
            <a:extLst>
              <a:ext uri="{FF2B5EF4-FFF2-40B4-BE49-F238E27FC236}">
                <a16:creationId xmlns:a16="http://schemas.microsoft.com/office/drawing/2014/main" id="{F5DCABEB-977E-4DC4-8FBA-62CF207794C0}"/>
              </a:ext>
            </a:extLst>
          </p:cNvPr>
          <p:cNvSpPr/>
          <p:nvPr/>
        </p:nvSpPr>
        <p:spPr>
          <a:xfrm>
            <a:off x="5450683"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Fast delivery</a:t>
            </a:r>
          </a:p>
        </p:txBody>
      </p:sp>
      <p:sp>
        <p:nvSpPr>
          <p:cNvPr id="20" name="Rectangle: Rounded Corners 19">
            <a:extLst>
              <a:ext uri="{FF2B5EF4-FFF2-40B4-BE49-F238E27FC236}">
                <a16:creationId xmlns:a16="http://schemas.microsoft.com/office/drawing/2014/main" id="{8B8CF3F0-74BB-444A-AB83-0ABB516CE4DD}"/>
              </a:ext>
            </a:extLst>
          </p:cNvPr>
          <p:cNvSpPr/>
          <p:nvPr/>
        </p:nvSpPr>
        <p:spPr>
          <a:xfrm>
            <a:off x="1400176" y="2936081"/>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Highly available and durable</a:t>
            </a:r>
          </a:p>
        </p:txBody>
      </p:sp>
      <p:sp>
        <p:nvSpPr>
          <p:cNvPr id="22" name="Rectangle: Rounded Corners 21">
            <a:extLst>
              <a:ext uri="{FF2B5EF4-FFF2-40B4-BE49-F238E27FC236}">
                <a16:creationId xmlns:a16="http://schemas.microsoft.com/office/drawing/2014/main" id="{64011E80-FB4E-4A98-A80B-05B54F1BA299}"/>
              </a:ext>
            </a:extLst>
          </p:cNvPr>
          <p:cNvSpPr/>
          <p:nvPr/>
        </p:nvSpPr>
        <p:spPr>
          <a:xfrm>
            <a:off x="1400176" y="4043362"/>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Secure and complaint</a:t>
            </a:r>
          </a:p>
        </p:txBody>
      </p:sp>
      <p:sp>
        <p:nvSpPr>
          <p:cNvPr id="18" name="Rectangle: Rounded Corners 17">
            <a:extLst>
              <a:ext uri="{FF2B5EF4-FFF2-40B4-BE49-F238E27FC236}">
                <a16:creationId xmlns:a16="http://schemas.microsoft.com/office/drawing/2014/main" id="{32FFDB59-382C-4CE5-A134-FE71947280D0}"/>
              </a:ext>
            </a:extLst>
          </p:cNvPr>
          <p:cNvSpPr/>
          <p:nvPr/>
        </p:nvSpPr>
        <p:spPr>
          <a:xfrm>
            <a:off x="1400176" y="1828800"/>
            <a:ext cx="3071812"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Simple and fully managed</a:t>
            </a:r>
          </a:p>
        </p:txBody>
      </p:sp>
      <p:sp>
        <p:nvSpPr>
          <p:cNvPr id="17" name="Rectangle: Rounded Corners 16">
            <a:extLst>
              <a:ext uri="{FF2B5EF4-FFF2-40B4-BE49-F238E27FC236}">
                <a16:creationId xmlns:a16="http://schemas.microsoft.com/office/drawing/2014/main" id="{ACD11577-85DC-48BE-B1DB-C1B933215E8C}"/>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Why should we use AWS FSx?</a:t>
            </a:r>
          </a:p>
        </p:txBody>
      </p:sp>
      <p:sp>
        <p:nvSpPr>
          <p:cNvPr id="3" name="Oval 2">
            <a:extLst>
              <a:ext uri="{FF2B5EF4-FFF2-40B4-BE49-F238E27FC236}">
                <a16:creationId xmlns:a16="http://schemas.microsoft.com/office/drawing/2014/main" id="{70FD978E-6875-4D16-AA3F-16A4C8E3EABF}"/>
              </a:ext>
            </a:extLst>
          </p:cNvPr>
          <p:cNvSpPr/>
          <p:nvPr/>
        </p:nvSpPr>
        <p:spPr>
          <a:xfrm>
            <a:off x="650081"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Oval 9">
            <a:extLst>
              <a:ext uri="{FF2B5EF4-FFF2-40B4-BE49-F238E27FC236}">
                <a16:creationId xmlns:a16="http://schemas.microsoft.com/office/drawing/2014/main" id="{5ABAE5EC-8AE6-4358-A428-D3D9ADA1694E}"/>
              </a:ext>
            </a:extLst>
          </p:cNvPr>
          <p:cNvSpPr/>
          <p:nvPr/>
        </p:nvSpPr>
        <p:spPr>
          <a:xfrm>
            <a:off x="650081"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Oval 12">
            <a:extLst>
              <a:ext uri="{FF2B5EF4-FFF2-40B4-BE49-F238E27FC236}">
                <a16:creationId xmlns:a16="http://schemas.microsoft.com/office/drawing/2014/main" id="{0DBB83BA-0AB6-4315-A7D5-9DAA8CC51768}"/>
              </a:ext>
            </a:extLst>
          </p:cNvPr>
          <p:cNvSpPr/>
          <p:nvPr/>
        </p:nvSpPr>
        <p:spPr>
          <a:xfrm>
            <a:off x="650081"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Oval 13">
            <a:extLst>
              <a:ext uri="{FF2B5EF4-FFF2-40B4-BE49-F238E27FC236}">
                <a16:creationId xmlns:a16="http://schemas.microsoft.com/office/drawing/2014/main" id="{56D69F6B-0624-4A01-AD00-950B502F7D8F}"/>
              </a:ext>
            </a:extLst>
          </p:cNvPr>
          <p:cNvSpPr/>
          <p:nvPr/>
        </p:nvSpPr>
        <p:spPr>
          <a:xfrm>
            <a:off x="4729164" y="1643063"/>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14">
            <a:extLst>
              <a:ext uri="{FF2B5EF4-FFF2-40B4-BE49-F238E27FC236}">
                <a16:creationId xmlns:a16="http://schemas.microsoft.com/office/drawing/2014/main" id="{287BB3D9-6886-4321-A6DE-7F8FDC70C8F3}"/>
              </a:ext>
            </a:extLst>
          </p:cNvPr>
          <p:cNvSpPr/>
          <p:nvPr/>
        </p:nvSpPr>
        <p:spPr>
          <a:xfrm>
            <a:off x="4729164" y="2750344"/>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15">
            <a:extLst>
              <a:ext uri="{FF2B5EF4-FFF2-40B4-BE49-F238E27FC236}">
                <a16:creationId xmlns:a16="http://schemas.microsoft.com/office/drawing/2014/main" id="{114B8701-BCD9-48F1-A848-67D4DB8796D2}"/>
              </a:ext>
            </a:extLst>
          </p:cNvPr>
          <p:cNvSpPr/>
          <p:nvPr/>
        </p:nvSpPr>
        <p:spPr>
          <a:xfrm>
            <a:off x="4729164" y="3857625"/>
            <a:ext cx="985838" cy="96440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5" name="Picture 4">
            <a:extLst>
              <a:ext uri="{FF2B5EF4-FFF2-40B4-BE49-F238E27FC236}">
                <a16:creationId xmlns:a16="http://schemas.microsoft.com/office/drawing/2014/main" id="{ED5330B9-7BD7-477B-AACC-A63DBE11553E}"/>
              </a:ext>
            </a:extLst>
          </p:cNvPr>
          <p:cNvPicPr>
            <a:picLocks noChangeAspect="1"/>
          </p:cNvPicPr>
          <p:nvPr/>
        </p:nvPicPr>
        <p:blipFill>
          <a:blip r:embed="rId3"/>
          <a:stretch>
            <a:fillRect/>
          </a:stretch>
        </p:blipFill>
        <p:spPr>
          <a:xfrm>
            <a:off x="810818" y="1793084"/>
            <a:ext cx="664364" cy="664364"/>
          </a:xfrm>
          <a:prstGeom prst="rect">
            <a:avLst/>
          </a:prstGeom>
        </p:spPr>
      </p:pic>
      <p:pic>
        <p:nvPicPr>
          <p:cNvPr id="26" name="Picture 25">
            <a:extLst>
              <a:ext uri="{FF2B5EF4-FFF2-40B4-BE49-F238E27FC236}">
                <a16:creationId xmlns:a16="http://schemas.microsoft.com/office/drawing/2014/main" id="{1E456E67-64F6-4002-AA7D-A3FF297B2A4F}"/>
              </a:ext>
            </a:extLst>
          </p:cNvPr>
          <p:cNvPicPr>
            <a:picLocks noChangeAspect="1"/>
          </p:cNvPicPr>
          <p:nvPr/>
        </p:nvPicPr>
        <p:blipFill>
          <a:blip r:embed="rId4"/>
          <a:stretch>
            <a:fillRect/>
          </a:stretch>
        </p:blipFill>
        <p:spPr>
          <a:xfrm>
            <a:off x="4786396" y="1689581"/>
            <a:ext cx="814222" cy="814222"/>
          </a:xfrm>
          <a:prstGeom prst="rect">
            <a:avLst/>
          </a:prstGeom>
        </p:spPr>
      </p:pic>
      <p:pic>
        <p:nvPicPr>
          <p:cNvPr id="28" name="Picture 27">
            <a:extLst>
              <a:ext uri="{FF2B5EF4-FFF2-40B4-BE49-F238E27FC236}">
                <a16:creationId xmlns:a16="http://schemas.microsoft.com/office/drawing/2014/main" id="{18C37987-3231-4841-B639-896989621974}"/>
              </a:ext>
            </a:extLst>
          </p:cNvPr>
          <p:cNvPicPr>
            <a:picLocks noChangeAspect="1"/>
          </p:cNvPicPr>
          <p:nvPr/>
        </p:nvPicPr>
        <p:blipFill>
          <a:blip r:embed="rId5"/>
          <a:stretch>
            <a:fillRect/>
          </a:stretch>
        </p:blipFill>
        <p:spPr>
          <a:xfrm>
            <a:off x="765791" y="2837483"/>
            <a:ext cx="754418" cy="754418"/>
          </a:xfrm>
          <a:prstGeom prst="rect">
            <a:avLst/>
          </a:prstGeom>
        </p:spPr>
      </p:pic>
      <p:pic>
        <p:nvPicPr>
          <p:cNvPr id="30" name="Picture 29">
            <a:extLst>
              <a:ext uri="{FF2B5EF4-FFF2-40B4-BE49-F238E27FC236}">
                <a16:creationId xmlns:a16="http://schemas.microsoft.com/office/drawing/2014/main" id="{8F3BF452-83F4-4F84-A278-67CC2BF3BCF7}"/>
              </a:ext>
            </a:extLst>
          </p:cNvPr>
          <p:cNvPicPr>
            <a:picLocks noChangeAspect="1"/>
          </p:cNvPicPr>
          <p:nvPr/>
        </p:nvPicPr>
        <p:blipFill>
          <a:blip r:embed="rId6"/>
          <a:stretch>
            <a:fillRect/>
          </a:stretch>
        </p:blipFill>
        <p:spPr>
          <a:xfrm>
            <a:off x="4857752" y="2850361"/>
            <a:ext cx="728662" cy="728662"/>
          </a:xfrm>
          <a:prstGeom prst="rect">
            <a:avLst/>
          </a:prstGeom>
        </p:spPr>
      </p:pic>
      <p:pic>
        <p:nvPicPr>
          <p:cNvPr id="33" name="Picture 32">
            <a:extLst>
              <a:ext uri="{FF2B5EF4-FFF2-40B4-BE49-F238E27FC236}">
                <a16:creationId xmlns:a16="http://schemas.microsoft.com/office/drawing/2014/main" id="{D04BEA6C-130F-4381-8BFD-2C6C032DD069}"/>
              </a:ext>
            </a:extLst>
          </p:cNvPr>
          <p:cNvPicPr>
            <a:picLocks noChangeAspect="1"/>
          </p:cNvPicPr>
          <p:nvPr/>
        </p:nvPicPr>
        <p:blipFill>
          <a:blip r:embed="rId7"/>
          <a:stretch>
            <a:fillRect/>
          </a:stretch>
        </p:blipFill>
        <p:spPr>
          <a:xfrm>
            <a:off x="723685" y="3920513"/>
            <a:ext cx="838630" cy="838630"/>
          </a:xfrm>
          <a:prstGeom prst="rect">
            <a:avLst/>
          </a:prstGeom>
        </p:spPr>
      </p:pic>
      <p:pic>
        <p:nvPicPr>
          <p:cNvPr id="35" name="Picture 34">
            <a:extLst>
              <a:ext uri="{FF2B5EF4-FFF2-40B4-BE49-F238E27FC236}">
                <a16:creationId xmlns:a16="http://schemas.microsoft.com/office/drawing/2014/main" id="{18816912-FA6A-4A6C-A767-D8119DFEE44C}"/>
              </a:ext>
            </a:extLst>
          </p:cNvPr>
          <p:cNvPicPr>
            <a:picLocks noChangeAspect="1"/>
          </p:cNvPicPr>
          <p:nvPr/>
        </p:nvPicPr>
        <p:blipFill>
          <a:blip r:embed="rId8"/>
          <a:stretch>
            <a:fillRect/>
          </a:stretch>
        </p:blipFill>
        <p:spPr>
          <a:xfrm>
            <a:off x="4830921" y="3977243"/>
            <a:ext cx="725172" cy="725170"/>
          </a:xfrm>
          <a:prstGeom prst="rect">
            <a:avLst/>
          </a:prstGeom>
        </p:spPr>
      </p:pic>
      <p:sp>
        <p:nvSpPr>
          <p:cNvPr id="27" name="TextBox 26">
            <a:extLst>
              <a:ext uri="{FF2B5EF4-FFF2-40B4-BE49-F238E27FC236}">
                <a16:creationId xmlns:a16="http://schemas.microsoft.com/office/drawing/2014/main" id="{94F64EBC-BDA3-40D6-8378-A19D1B672467}"/>
              </a:ext>
            </a:extLst>
          </p:cNvPr>
          <p:cNvSpPr txBox="1"/>
          <p:nvPr/>
        </p:nvSpPr>
        <p:spPr>
          <a:xfrm>
            <a:off x="176773" y="168938"/>
            <a:ext cx="4307911" cy="523220"/>
          </a:xfrm>
          <a:prstGeom prst="rect">
            <a:avLst/>
          </a:prstGeom>
          <a:noFill/>
        </p:spPr>
        <p:txBody>
          <a:bodyPr wrap="none" rtlCol="0">
            <a:spAutoFit/>
          </a:bodyPr>
          <a:lstStyle/>
          <a:p>
            <a:r>
              <a:rPr lang="en-IN" sz="2800" b="1" dirty="0">
                <a:solidFill>
                  <a:schemeClr val="accent2"/>
                </a:solidFill>
              </a:rPr>
              <a:t>Introduction to Amazon FSx</a:t>
            </a:r>
          </a:p>
        </p:txBody>
      </p:sp>
    </p:spTree>
    <p:extLst>
      <p:ext uri="{BB962C8B-B14F-4D97-AF65-F5344CB8AC3E}">
        <p14:creationId xmlns:p14="http://schemas.microsoft.com/office/powerpoint/2010/main" val="1202722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43" name="Rectangle: Rounded Corners 42">
            <a:extLst>
              <a:ext uri="{FF2B5EF4-FFF2-40B4-BE49-F238E27FC236}">
                <a16:creationId xmlns:a16="http://schemas.microsoft.com/office/drawing/2014/main" id="{C515D036-7CC2-42A6-803E-2EB0CE27C71C}"/>
              </a:ext>
            </a:extLst>
          </p:cNvPr>
          <p:cNvSpPr/>
          <p:nvPr/>
        </p:nvSpPr>
        <p:spPr>
          <a:xfrm>
            <a:off x="3575779"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Organizations can be used to consolidate multiple AWS accounts so that we can administer them all as a single unit</a:t>
            </a:r>
          </a:p>
        </p:txBody>
      </p:sp>
      <p:sp>
        <p:nvSpPr>
          <p:cNvPr id="44" name="Rectangle: Rounded Corners 43">
            <a:extLst>
              <a:ext uri="{FF2B5EF4-FFF2-40B4-BE49-F238E27FC236}">
                <a16:creationId xmlns:a16="http://schemas.microsoft.com/office/drawing/2014/main" id="{9A154E2A-9881-4583-B94F-BDC4A5194C75}"/>
              </a:ext>
            </a:extLst>
          </p:cNvPr>
          <p:cNvSpPr/>
          <p:nvPr/>
        </p:nvSpPr>
        <p:spPr>
          <a:xfrm>
            <a:off x="3575779" y="3671818"/>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 organization will have one master account and zero or more member accounts. We can organize our organization in an hierarchical order with a root on the top</a:t>
            </a:r>
          </a:p>
        </p:txBody>
      </p:sp>
      <p:pic>
        <p:nvPicPr>
          <p:cNvPr id="7" name="Picture 6">
            <a:extLst>
              <a:ext uri="{FF2B5EF4-FFF2-40B4-BE49-F238E27FC236}">
                <a16:creationId xmlns:a16="http://schemas.microsoft.com/office/drawing/2014/main" id="{852FA913-ECEA-4CF4-AD14-AEB8B80F3FEE}"/>
              </a:ext>
            </a:extLst>
          </p:cNvPr>
          <p:cNvPicPr>
            <a:picLocks noChangeAspect="1"/>
          </p:cNvPicPr>
          <p:nvPr/>
        </p:nvPicPr>
        <p:blipFill>
          <a:blip r:embed="rId4"/>
          <a:stretch>
            <a:fillRect/>
          </a:stretch>
        </p:blipFill>
        <p:spPr>
          <a:xfrm>
            <a:off x="5345478" y="2268223"/>
            <a:ext cx="1185862" cy="1185862"/>
          </a:xfrm>
          <a:prstGeom prst="rect">
            <a:avLst/>
          </a:prstGeom>
        </p:spPr>
      </p:pic>
    </p:spTree>
    <p:extLst>
      <p:ext uri="{BB962C8B-B14F-4D97-AF65-F5344CB8AC3E}">
        <p14:creationId xmlns:p14="http://schemas.microsoft.com/office/powerpoint/2010/main" val="145496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11" name="Rectangle: Rounded Corners 10">
            <a:extLst>
              <a:ext uri="{FF2B5EF4-FFF2-40B4-BE49-F238E27FC236}">
                <a16:creationId xmlns:a16="http://schemas.microsoft.com/office/drawing/2014/main" id="{11746724-48B6-49A4-8F8F-F81287B7CBC4}"/>
              </a:ext>
            </a:extLst>
          </p:cNvPr>
          <p:cNvSpPr/>
          <p:nvPr/>
        </p:nvSpPr>
        <p:spPr>
          <a:xfrm>
            <a:off x="3575779"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is the master account for all subaccounts. It we apply a policy to root, it will be applied to all the member accounts and organization units</a:t>
            </a:r>
          </a:p>
        </p:txBody>
      </p:sp>
      <p:sp>
        <p:nvSpPr>
          <p:cNvPr id="12" name="Rectangle: Rounded Corners 11">
            <a:extLst>
              <a:ext uri="{FF2B5EF4-FFF2-40B4-BE49-F238E27FC236}">
                <a16:creationId xmlns:a16="http://schemas.microsoft.com/office/drawing/2014/main" id="{A585497D-94C1-4CB7-BADF-E70CB69C813A}"/>
              </a:ext>
            </a:extLst>
          </p:cNvPr>
          <p:cNvSpPr/>
          <p:nvPr/>
        </p:nvSpPr>
        <p:spPr>
          <a:xfrm>
            <a:off x="3575779" y="3671818"/>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We can have only one root and that will be automatically created when we create an organization</a:t>
            </a:r>
          </a:p>
        </p:txBody>
      </p:sp>
      <p:pic>
        <p:nvPicPr>
          <p:cNvPr id="13" name="Picture 12">
            <a:extLst>
              <a:ext uri="{FF2B5EF4-FFF2-40B4-BE49-F238E27FC236}">
                <a16:creationId xmlns:a16="http://schemas.microsoft.com/office/drawing/2014/main" id="{A1E4692C-1834-4E01-A9B8-204EFB702756}"/>
              </a:ext>
            </a:extLst>
          </p:cNvPr>
          <p:cNvPicPr>
            <a:picLocks noChangeAspect="1"/>
          </p:cNvPicPr>
          <p:nvPr/>
        </p:nvPicPr>
        <p:blipFill>
          <a:blip r:embed="rId4"/>
          <a:stretch>
            <a:fillRect/>
          </a:stretch>
        </p:blipFill>
        <p:spPr>
          <a:xfrm>
            <a:off x="5345478" y="2268223"/>
            <a:ext cx="1185862" cy="1185862"/>
          </a:xfrm>
          <a:prstGeom prst="rect">
            <a:avLst/>
          </a:prstGeom>
        </p:spPr>
      </p:pic>
      <p:sp>
        <p:nvSpPr>
          <p:cNvPr id="4" name="TextBox 3">
            <a:extLst>
              <a:ext uri="{FF2B5EF4-FFF2-40B4-BE49-F238E27FC236}">
                <a16:creationId xmlns:a16="http://schemas.microsoft.com/office/drawing/2014/main" id="{CDD25390-936E-4617-B46C-7AF62E221C1D}"/>
              </a:ext>
            </a:extLst>
          </p:cNvPr>
          <p:cNvSpPr txBox="1"/>
          <p:nvPr/>
        </p:nvSpPr>
        <p:spPr>
          <a:xfrm>
            <a:off x="5665840" y="2251836"/>
            <a:ext cx="545137" cy="300082"/>
          </a:xfrm>
          <a:prstGeom prst="rect">
            <a:avLst/>
          </a:prstGeom>
          <a:noFill/>
        </p:spPr>
        <p:txBody>
          <a:bodyPr wrap="square" rtlCol="0">
            <a:spAutoFit/>
          </a:bodyPr>
          <a:lstStyle/>
          <a:p>
            <a:pPr algn="ctr"/>
            <a:r>
              <a:rPr lang="en-US" dirty="0"/>
              <a:t>Root</a:t>
            </a:r>
          </a:p>
        </p:txBody>
      </p:sp>
    </p:spTree>
    <p:extLst>
      <p:ext uri="{BB962C8B-B14F-4D97-AF65-F5344CB8AC3E}">
        <p14:creationId xmlns:p14="http://schemas.microsoft.com/office/powerpoint/2010/main" val="1346819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12" name="Rectangle: Rounded Corners 11">
            <a:extLst>
              <a:ext uri="{FF2B5EF4-FFF2-40B4-BE49-F238E27FC236}">
                <a16:creationId xmlns:a16="http://schemas.microsoft.com/office/drawing/2014/main" id="{CAB2E12A-8D8A-44AC-8683-D5C7EB2E142D}"/>
              </a:ext>
            </a:extLst>
          </p:cNvPr>
          <p:cNvSpPr/>
          <p:nvPr/>
        </p:nvSpPr>
        <p:spPr>
          <a:xfrm>
            <a:off x="3568635"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 container for accounts within a root. An OU can contain other OUs and this is what enables the tree-like hierarchy that ends in accounts</a:t>
            </a:r>
          </a:p>
        </p:txBody>
      </p:sp>
      <p:sp>
        <p:nvSpPr>
          <p:cNvPr id="13" name="Rectangle: Rounded Corners 12">
            <a:extLst>
              <a:ext uri="{FF2B5EF4-FFF2-40B4-BE49-F238E27FC236}">
                <a16:creationId xmlns:a16="http://schemas.microsoft.com/office/drawing/2014/main" id="{2DB941B8-6B5F-486B-8D8F-B30963F080CC}"/>
              </a:ext>
            </a:extLst>
          </p:cNvPr>
          <p:cNvSpPr/>
          <p:nvPr/>
        </p:nvSpPr>
        <p:spPr>
          <a:xfrm>
            <a:off x="3575779" y="3671818"/>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If we attach a policy to an OU, this affects all the other OUs under it, as well as to the member accounts</a:t>
            </a:r>
          </a:p>
        </p:txBody>
      </p:sp>
      <p:grpSp>
        <p:nvGrpSpPr>
          <p:cNvPr id="54" name="Group 53">
            <a:extLst>
              <a:ext uri="{FF2B5EF4-FFF2-40B4-BE49-F238E27FC236}">
                <a16:creationId xmlns:a16="http://schemas.microsoft.com/office/drawing/2014/main" id="{B9B24B99-2783-43B0-91FE-16FBDCE457D3}"/>
              </a:ext>
            </a:extLst>
          </p:cNvPr>
          <p:cNvGrpSpPr/>
          <p:nvPr/>
        </p:nvGrpSpPr>
        <p:grpSpPr>
          <a:xfrm>
            <a:off x="6215639" y="2142382"/>
            <a:ext cx="1955536" cy="1448644"/>
            <a:chOff x="6198135" y="2129414"/>
            <a:chExt cx="1990544" cy="1474579"/>
          </a:xfrm>
        </p:grpSpPr>
        <p:pic>
          <p:nvPicPr>
            <p:cNvPr id="31" name="Picture 30">
              <a:extLst>
                <a:ext uri="{FF2B5EF4-FFF2-40B4-BE49-F238E27FC236}">
                  <a16:creationId xmlns:a16="http://schemas.microsoft.com/office/drawing/2014/main" id="{4C577090-518A-4158-96A9-1DDBB4427CA5}"/>
                </a:ext>
              </a:extLst>
            </p:cNvPr>
            <p:cNvPicPr>
              <a:picLocks noChangeAspect="1"/>
            </p:cNvPicPr>
            <p:nvPr/>
          </p:nvPicPr>
          <p:blipFill rotWithShape="1">
            <a:blip r:embed="rId4"/>
            <a:srcRect t="16720" b="16720"/>
            <a:stretch/>
          </p:blipFill>
          <p:spPr>
            <a:xfrm>
              <a:off x="6870347" y="2129414"/>
              <a:ext cx="790258" cy="526000"/>
            </a:xfrm>
            <a:prstGeom prst="rect">
              <a:avLst/>
            </a:prstGeom>
          </p:spPr>
        </p:pic>
        <p:pic>
          <p:nvPicPr>
            <p:cNvPr id="33" name="Picture 32">
              <a:extLst>
                <a:ext uri="{FF2B5EF4-FFF2-40B4-BE49-F238E27FC236}">
                  <a16:creationId xmlns:a16="http://schemas.microsoft.com/office/drawing/2014/main" id="{F294AD8D-B8F0-4C1A-9999-256B934D3D02}"/>
                </a:ext>
              </a:extLst>
            </p:cNvPr>
            <p:cNvPicPr>
              <a:picLocks noChangeAspect="1"/>
            </p:cNvPicPr>
            <p:nvPr/>
          </p:nvPicPr>
          <p:blipFill rotWithShape="1">
            <a:blip r:embed="rId4"/>
            <a:srcRect t="16720" b="16720"/>
            <a:stretch/>
          </p:blipFill>
          <p:spPr>
            <a:xfrm>
              <a:off x="6452951" y="2777998"/>
              <a:ext cx="528074" cy="351488"/>
            </a:xfrm>
            <a:prstGeom prst="rect">
              <a:avLst/>
            </a:prstGeom>
          </p:spPr>
        </p:pic>
        <p:pic>
          <p:nvPicPr>
            <p:cNvPr id="34" name="Picture 33">
              <a:extLst>
                <a:ext uri="{FF2B5EF4-FFF2-40B4-BE49-F238E27FC236}">
                  <a16:creationId xmlns:a16="http://schemas.microsoft.com/office/drawing/2014/main" id="{C44AD7BE-04FE-4E87-9EB8-831173B8E921}"/>
                </a:ext>
              </a:extLst>
            </p:cNvPr>
            <p:cNvPicPr>
              <a:picLocks noChangeAspect="1"/>
            </p:cNvPicPr>
            <p:nvPr/>
          </p:nvPicPr>
          <p:blipFill rotWithShape="1">
            <a:blip r:embed="rId4"/>
            <a:srcRect t="16720" b="16720"/>
            <a:stretch/>
          </p:blipFill>
          <p:spPr>
            <a:xfrm>
              <a:off x="7660605" y="2777998"/>
              <a:ext cx="528074" cy="351488"/>
            </a:xfrm>
            <a:prstGeom prst="rect">
              <a:avLst/>
            </a:prstGeom>
          </p:spPr>
        </p:pic>
        <p:pic>
          <p:nvPicPr>
            <p:cNvPr id="36" name="Picture 35">
              <a:extLst>
                <a:ext uri="{FF2B5EF4-FFF2-40B4-BE49-F238E27FC236}">
                  <a16:creationId xmlns:a16="http://schemas.microsoft.com/office/drawing/2014/main" id="{43E5F8C6-C1C5-4AB6-ADCE-A0B3B65BB795}"/>
                </a:ext>
              </a:extLst>
            </p:cNvPr>
            <p:cNvPicPr>
              <a:picLocks noChangeAspect="1"/>
            </p:cNvPicPr>
            <p:nvPr/>
          </p:nvPicPr>
          <p:blipFill>
            <a:blip r:embed="rId5"/>
            <a:stretch>
              <a:fillRect/>
            </a:stretch>
          </p:blipFill>
          <p:spPr>
            <a:xfrm>
              <a:off x="6912563" y="3311866"/>
              <a:ext cx="290724" cy="290724"/>
            </a:xfrm>
            <a:prstGeom prst="rect">
              <a:avLst/>
            </a:prstGeom>
          </p:spPr>
        </p:pic>
        <p:pic>
          <p:nvPicPr>
            <p:cNvPr id="37" name="Picture 36">
              <a:extLst>
                <a:ext uri="{FF2B5EF4-FFF2-40B4-BE49-F238E27FC236}">
                  <a16:creationId xmlns:a16="http://schemas.microsoft.com/office/drawing/2014/main" id="{E4D5EBA4-CF50-46E6-8BDF-BBE6EB061B49}"/>
                </a:ext>
              </a:extLst>
            </p:cNvPr>
            <p:cNvPicPr>
              <a:picLocks noChangeAspect="1"/>
            </p:cNvPicPr>
            <p:nvPr/>
          </p:nvPicPr>
          <p:blipFill>
            <a:blip r:embed="rId5"/>
            <a:stretch>
              <a:fillRect/>
            </a:stretch>
          </p:blipFill>
          <p:spPr>
            <a:xfrm>
              <a:off x="6198135" y="3309915"/>
              <a:ext cx="290724" cy="290724"/>
            </a:xfrm>
            <a:prstGeom prst="rect">
              <a:avLst/>
            </a:prstGeom>
          </p:spPr>
        </p:pic>
        <p:pic>
          <p:nvPicPr>
            <p:cNvPr id="40" name="Picture 39">
              <a:extLst>
                <a:ext uri="{FF2B5EF4-FFF2-40B4-BE49-F238E27FC236}">
                  <a16:creationId xmlns:a16="http://schemas.microsoft.com/office/drawing/2014/main" id="{A5998A75-0B96-43E8-8232-71A7D682CFDD}"/>
                </a:ext>
              </a:extLst>
            </p:cNvPr>
            <p:cNvPicPr>
              <a:picLocks noChangeAspect="1"/>
            </p:cNvPicPr>
            <p:nvPr/>
          </p:nvPicPr>
          <p:blipFill>
            <a:blip r:embed="rId5"/>
            <a:stretch>
              <a:fillRect/>
            </a:stretch>
          </p:blipFill>
          <p:spPr>
            <a:xfrm>
              <a:off x="7779280" y="3313269"/>
              <a:ext cx="290724" cy="290724"/>
            </a:xfrm>
            <a:prstGeom prst="rect">
              <a:avLst/>
            </a:prstGeom>
          </p:spPr>
        </p:pic>
        <p:cxnSp>
          <p:nvCxnSpPr>
            <p:cNvPr id="10" name="Straight Arrow Connector 9">
              <a:extLst>
                <a:ext uri="{FF2B5EF4-FFF2-40B4-BE49-F238E27FC236}">
                  <a16:creationId xmlns:a16="http://schemas.microsoft.com/office/drawing/2014/main" id="{072A25B1-0CC5-4B12-88CA-530B554168C4}"/>
                </a:ext>
              </a:extLst>
            </p:cNvPr>
            <p:cNvCxnSpPr>
              <a:stCxn id="31" idx="2"/>
              <a:endCxn id="33" idx="0"/>
            </p:cNvCxnSpPr>
            <p:nvPr/>
          </p:nvCxnSpPr>
          <p:spPr>
            <a:xfrm flipH="1">
              <a:off x="6716988" y="2655414"/>
              <a:ext cx="548488" cy="12258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6AED951-4B06-4C44-8D5E-59C45E1CCF18}"/>
                </a:ext>
              </a:extLst>
            </p:cNvPr>
            <p:cNvCxnSpPr>
              <a:cxnSpLocks/>
              <a:stCxn id="31" idx="2"/>
              <a:endCxn id="34" idx="0"/>
            </p:cNvCxnSpPr>
            <p:nvPr/>
          </p:nvCxnSpPr>
          <p:spPr>
            <a:xfrm>
              <a:off x="7265476" y="2655414"/>
              <a:ext cx="659166" cy="12258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0B32C-0ACA-4B90-8789-A38DBAD12132}"/>
                </a:ext>
              </a:extLst>
            </p:cNvPr>
            <p:cNvCxnSpPr>
              <a:cxnSpLocks/>
              <a:stCxn id="34" idx="2"/>
              <a:endCxn id="40" idx="0"/>
            </p:cNvCxnSpPr>
            <p:nvPr/>
          </p:nvCxnSpPr>
          <p:spPr>
            <a:xfrm>
              <a:off x="7924642" y="3129486"/>
              <a:ext cx="0" cy="1837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AFFC73-2A3D-4136-A704-07B783772A3A}"/>
                </a:ext>
              </a:extLst>
            </p:cNvPr>
            <p:cNvCxnSpPr>
              <a:cxnSpLocks/>
              <a:stCxn id="33" idx="2"/>
              <a:endCxn id="37" idx="0"/>
            </p:cNvCxnSpPr>
            <p:nvPr/>
          </p:nvCxnSpPr>
          <p:spPr>
            <a:xfrm flipH="1">
              <a:off x="6343497" y="3129486"/>
              <a:ext cx="373491" cy="1804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E884D7-7B70-473B-B92A-2A11773A1C7A}"/>
                </a:ext>
              </a:extLst>
            </p:cNvPr>
            <p:cNvCxnSpPr>
              <a:cxnSpLocks/>
              <a:stCxn id="33" idx="2"/>
              <a:endCxn id="36" idx="0"/>
            </p:cNvCxnSpPr>
            <p:nvPr/>
          </p:nvCxnSpPr>
          <p:spPr>
            <a:xfrm>
              <a:off x="6716988" y="3129486"/>
              <a:ext cx="340937" cy="1823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DA5B7AE-FF02-49CF-9CAC-74F21F56BA14}"/>
              </a:ext>
            </a:extLst>
          </p:cNvPr>
          <p:cNvGrpSpPr/>
          <p:nvPr/>
        </p:nvGrpSpPr>
        <p:grpSpPr>
          <a:xfrm>
            <a:off x="3981725" y="2199157"/>
            <a:ext cx="1648465" cy="1323994"/>
            <a:chOff x="3988165" y="2131283"/>
            <a:chExt cx="1648465" cy="1323994"/>
          </a:xfrm>
        </p:grpSpPr>
        <p:pic>
          <p:nvPicPr>
            <p:cNvPr id="5" name="Picture 4">
              <a:extLst>
                <a:ext uri="{FF2B5EF4-FFF2-40B4-BE49-F238E27FC236}">
                  <a16:creationId xmlns:a16="http://schemas.microsoft.com/office/drawing/2014/main" id="{3C4D2BA1-EE4E-4F1C-A5E5-18111FBC8864}"/>
                </a:ext>
              </a:extLst>
            </p:cNvPr>
            <p:cNvPicPr>
              <a:picLocks noChangeAspect="1"/>
            </p:cNvPicPr>
            <p:nvPr/>
          </p:nvPicPr>
          <p:blipFill rotWithShape="1">
            <a:blip r:embed="rId4"/>
            <a:srcRect t="16720" b="16720"/>
            <a:stretch/>
          </p:blipFill>
          <p:spPr>
            <a:xfrm>
              <a:off x="4049587" y="2131283"/>
              <a:ext cx="1496000" cy="995746"/>
            </a:xfrm>
            <a:prstGeom prst="rect">
              <a:avLst/>
            </a:prstGeom>
          </p:spPr>
        </p:pic>
        <p:sp>
          <p:nvSpPr>
            <p:cNvPr id="55" name="Rectangle 54">
              <a:extLst>
                <a:ext uri="{FF2B5EF4-FFF2-40B4-BE49-F238E27FC236}">
                  <a16:creationId xmlns:a16="http://schemas.microsoft.com/office/drawing/2014/main" id="{95DD3BF3-CE7B-414E-9BB3-938259A03519}"/>
                </a:ext>
              </a:extLst>
            </p:cNvPr>
            <p:cNvSpPr/>
            <p:nvPr/>
          </p:nvSpPr>
          <p:spPr>
            <a:xfrm>
              <a:off x="3988165" y="3178278"/>
              <a:ext cx="1648465" cy="276999"/>
            </a:xfrm>
            <a:prstGeom prst="rect">
              <a:avLst/>
            </a:prstGeom>
          </p:spPr>
          <p:txBody>
            <a:bodyPr wrap="none">
              <a:spAutoFit/>
            </a:bodyPr>
            <a:lstStyle/>
            <a:p>
              <a:pPr algn="ctr"/>
              <a:r>
                <a:rPr lang="en-IN" sz="1200" b="1" dirty="0"/>
                <a:t>Organization Unit (OU)</a:t>
              </a:r>
            </a:p>
          </p:txBody>
        </p:sp>
      </p:grpSp>
    </p:spTree>
    <p:extLst>
      <p:ext uri="{BB962C8B-B14F-4D97-AF65-F5344CB8AC3E}">
        <p14:creationId xmlns:p14="http://schemas.microsoft.com/office/powerpoint/2010/main" val="487000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11" name="Rectangle: Rounded Corners 10">
            <a:extLst>
              <a:ext uri="{FF2B5EF4-FFF2-40B4-BE49-F238E27FC236}">
                <a16:creationId xmlns:a16="http://schemas.microsoft.com/office/drawing/2014/main" id="{5C5C4298-C4FE-4517-B8D0-6F36CC968701}"/>
              </a:ext>
            </a:extLst>
          </p:cNvPr>
          <p:cNvSpPr/>
          <p:nvPr/>
        </p:nvSpPr>
        <p:spPr>
          <a:xfrm>
            <a:off x="3568635"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 account is basically an AWS account that contains AWS resources. We can apply policies to the account only to control that account’s resources</a:t>
            </a:r>
          </a:p>
        </p:txBody>
      </p:sp>
      <p:sp>
        <p:nvSpPr>
          <p:cNvPr id="12" name="Rectangle: Rounded Corners 11">
            <a:extLst>
              <a:ext uri="{FF2B5EF4-FFF2-40B4-BE49-F238E27FC236}">
                <a16:creationId xmlns:a16="http://schemas.microsoft.com/office/drawing/2014/main" id="{B5DE2A9B-30B3-492A-87BA-8FFA6B15C442}"/>
              </a:ext>
            </a:extLst>
          </p:cNvPr>
          <p:cNvSpPr/>
          <p:nvPr/>
        </p:nvSpPr>
        <p:spPr>
          <a:xfrm>
            <a:off x="3381937" y="3672597"/>
            <a:ext cx="2496211"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account creates the organization and we can administer using it</a:t>
            </a:r>
          </a:p>
        </p:txBody>
      </p:sp>
      <p:grpSp>
        <p:nvGrpSpPr>
          <p:cNvPr id="5" name="Group 4">
            <a:extLst>
              <a:ext uri="{FF2B5EF4-FFF2-40B4-BE49-F238E27FC236}">
                <a16:creationId xmlns:a16="http://schemas.microsoft.com/office/drawing/2014/main" id="{120368B7-E584-4555-9E05-3CCCFDBCD6A7}"/>
              </a:ext>
            </a:extLst>
          </p:cNvPr>
          <p:cNvGrpSpPr/>
          <p:nvPr/>
        </p:nvGrpSpPr>
        <p:grpSpPr>
          <a:xfrm>
            <a:off x="3950402" y="2498099"/>
            <a:ext cx="1336841" cy="957178"/>
            <a:chOff x="4990348" y="2265285"/>
            <a:chExt cx="1842905" cy="1319520"/>
          </a:xfrm>
        </p:grpSpPr>
        <p:pic>
          <p:nvPicPr>
            <p:cNvPr id="18" name="Picture 17">
              <a:extLst>
                <a:ext uri="{FF2B5EF4-FFF2-40B4-BE49-F238E27FC236}">
                  <a16:creationId xmlns:a16="http://schemas.microsoft.com/office/drawing/2014/main" id="{A5BCC007-006D-4BF4-9ACC-5300C2DC4D2A}"/>
                </a:ext>
              </a:extLst>
            </p:cNvPr>
            <p:cNvPicPr>
              <a:picLocks noChangeAspect="1"/>
            </p:cNvPicPr>
            <p:nvPr/>
          </p:nvPicPr>
          <p:blipFill>
            <a:blip r:embed="rId4"/>
            <a:stretch>
              <a:fillRect/>
            </a:stretch>
          </p:blipFill>
          <p:spPr>
            <a:xfrm>
              <a:off x="5468024" y="2265285"/>
              <a:ext cx="918490" cy="918484"/>
            </a:xfrm>
            <a:prstGeom prst="rect">
              <a:avLst/>
            </a:prstGeom>
          </p:spPr>
        </p:pic>
        <p:sp>
          <p:nvSpPr>
            <p:cNvPr id="4" name="Rectangle 3">
              <a:extLst>
                <a:ext uri="{FF2B5EF4-FFF2-40B4-BE49-F238E27FC236}">
                  <a16:creationId xmlns:a16="http://schemas.microsoft.com/office/drawing/2014/main" id="{9844841F-05B1-4F5A-B9EB-D2A40DE37E2F}"/>
                </a:ext>
              </a:extLst>
            </p:cNvPr>
            <p:cNvSpPr/>
            <p:nvPr/>
          </p:nvSpPr>
          <p:spPr>
            <a:xfrm>
              <a:off x="4990348" y="3171126"/>
              <a:ext cx="1842905" cy="413679"/>
            </a:xfrm>
            <a:prstGeom prst="rect">
              <a:avLst/>
            </a:prstGeom>
          </p:spPr>
          <p:txBody>
            <a:bodyPr wrap="none">
              <a:spAutoFit/>
            </a:bodyPr>
            <a:lstStyle/>
            <a:p>
              <a:pPr algn="ctr"/>
              <a:r>
                <a:rPr lang="en-US" dirty="0"/>
                <a:t>Master Account </a:t>
              </a:r>
            </a:p>
          </p:txBody>
        </p:sp>
      </p:grpSp>
      <p:grpSp>
        <p:nvGrpSpPr>
          <p:cNvPr id="34" name="Group 33">
            <a:extLst>
              <a:ext uri="{FF2B5EF4-FFF2-40B4-BE49-F238E27FC236}">
                <a16:creationId xmlns:a16="http://schemas.microsoft.com/office/drawing/2014/main" id="{6C915AFA-5E74-4634-AFB8-883BD04BD6BD}"/>
              </a:ext>
            </a:extLst>
          </p:cNvPr>
          <p:cNvGrpSpPr/>
          <p:nvPr/>
        </p:nvGrpSpPr>
        <p:grpSpPr>
          <a:xfrm>
            <a:off x="6691439" y="2497154"/>
            <a:ext cx="1409553" cy="957177"/>
            <a:chOff x="4966749" y="2265286"/>
            <a:chExt cx="1943144" cy="1319519"/>
          </a:xfrm>
        </p:grpSpPr>
        <p:pic>
          <p:nvPicPr>
            <p:cNvPr id="36" name="Picture 35">
              <a:extLst>
                <a:ext uri="{FF2B5EF4-FFF2-40B4-BE49-F238E27FC236}">
                  <a16:creationId xmlns:a16="http://schemas.microsoft.com/office/drawing/2014/main" id="{6653157F-985C-4793-B207-0316F431D38D}"/>
                </a:ext>
              </a:extLst>
            </p:cNvPr>
            <p:cNvPicPr>
              <a:picLocks noChangeAspect="1"/>
            </p:cNvPicPr>
            <p:nvPr/>
          </p:nvPicPr>
          <p:blipFill>
            <a:blip r:embed="rId4">
              <a:duotone>
                <a:prstClr val="black"/>
                <a:schemeClr val="accent3">
                  <a:tint val="45000"/>
                  <a:satMod val="400000"/>
                </a:schemeClr>
              </a:duotone>
            </a:blip>
            <a:stretch>
              <a:fillRect/>
            </a:stretch>
          </p:blipFill>
          <p:spPr>
            <a:xfrm>
              <a:off x="5468024" y="2265286"/>
              <a:ext cx="918491" cy="918483"/>
            </a:xfrm>
            <a:prstGeom prst="rect">
              <a:avLst/>
            </a:prstGeom>
          </p:spPr>
        </p:pic>
        <p:sp>
          <p:nvSpPr>
            <p:cNvPr id="37" name="Rectangle 36">
              <a:extLst>
                <a:ext uri="{FF2B5EF4-FFF2-40B4-BE49-F238E27FC236}">
                  <a16:creationId xmlns:a16="http://schemas.microsoft.com/office/drawing/2014/main" id="{812F22AE-613A-4BE7-A860-30FA86CF9BA4}"/>
                </a:ext>
              </a:extLst>
            </p:cNvPr>
            <p:cNvSpPr/>
            <p:nvPr/>
          </p:nvSpPr>
          <p:spPr>
            <a:xfrm>
              <a:off x="4966749" y="3171126"/>
              <a:ext cx="1943144" cy="413679"/>
            </a:xfrm>
            <a:prstGeom prst="rect">
              <a:avLst/>
            </a:prstGeom>
          </p:spPr>
          <p:txBody>
            <a:bodyPr wrap="none">
              <a:spAutoFit/>
            </a:bodyPr>
            <a:lstStyle/>
            <a:p>
              <a:pPr algn="ctr"/>
              <a:r>
                <a:rPr lang="en-US" dirty="0"/>
                <a:t>Member Account</a:t>
              </a:r>
            </a:p>
          </p:txBody>
        </p:sp>
      </p:grpSp>
      <p:sp>
        <p:nvSpPr>
          <p:cNvPr id="38" name="Rectangle: Rounded Corners 37">
            <a:extLst>
              <a:ext uri="{FF2B5EF4-FFF2-40B4-BE49-F238E27FC236}">
                <a16:creationId xmlns:a16="http://schemas.microsoft.com/office/drawing/2014/main" id="{63B1DDA0-18B1-4652-9BCE-55D84D08BFFD}"/>
              </a:ext>
            </a:extLst>
          </p:cNvPr>
          <p:cNvSpPr/>
          <p:nvPr/>
        </p:nvSpPr>
        <p:spPr>
          <a:xfrm>
            <a:off x="6140093" y="3672597"/>
            <a:ext cx="2496211"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All other accounts in member accounts. They can be part of only one organization</a:t>
            </a:r>
          </a:p>
        </p:txBody>
      </p:sp>
    </p:spTree>
    <p:extLst>
      <p:ext uri="{BB962C8B-B14F-4D97-AF65-F5344CB8AC3E}">
        <p14:creationId xmlns:p14="http://schemas.microsoft.com/office/powerpoint/2010/main" val="548716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11" name="Rectangle: Rounded Corners 10">
            <a:extLst>
              <a:ext uri="{FF2B5EF4-FFF2-40B4-BE49-F238E27FC236}">
                <a16:creationId xmlns:a16="http://schemas.microsoft.com/office/drawing/2014/main" id="{D32A6FA2-76E9-4E42-A12E-0DB8C2FBF314}"/>
              </a:ext>
            </a:extLst>
          </p:cNvPr>
          <p:cNvSpPr/>
          <p:nvPr/>
        </p:nvSpPr>
        <p:spPr>
          <a:xfrm>
            <a:off x="3575779"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is the process of asking another AWS account to join our organization. Only a master account can send out an invite. If they accept, they become a member</a:t>
            </a:r>
          </a:p>
        </p:txBody>
      </p:sp>
      <p:pic>
        <p:nvPicPr>
          <p:cNvPr id="4" name="Picture 3">
            <a:extLst>
              <a:ext uri="{FF2B5EF4-FFF2-40B4-BE49-F238E27FC236}">
                <a16:creationId xmlns:a16="http://schemas.microsoft.com/office/drawing/2014/main" id="{75FDEADD-70F1-4EB7-B2DB-71FEF9BE097F}"/>
              </a:ext>
            </a:extLst>
          </p:cNvPr>
          <p:cNvPicPr>
            <a:picLocks noChangeAspect="1"/>
          </p:cNvPicPr>
          <p:nvPr/>
        </p:nvPicPr>
        <p:blipFill>
          <a:blip r:embed="rId4"/>
          <a:stretch>
            <a:fillRect/>
          </a:stretch>
        </p:blipFill>
        <p:spPr>
          <a:xfrm>
            <a:off x="5047393" y="2532953"/>
            <a:ext cx="1782032" cy="1782032"/>
          </a:xfrm>
          <a:prstGeom prst="rect">
            <a:avLst/>
          </a:prstGeom>
        </p:spPr>
      </p:pic>
    </p:spTree>
    <p:extLst>
      <p:ext uri="{BB962C8B-B14F-4D97-AF65-F5344CB8AC3E}">
        <p14:creationId xmlns:p14="http://schemas.microsoft.com/office/powerpoint/2010/main" val="2744999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453270" cy="523220"/>
          </a:xfrm>
          <a:prstGeom prst="rect">
            <a:avLst/>
          </a:prstGeom>
          <a:noFill/>
        </p:spPr>
        <p:txBody>
          <a:bodyPr wrap="none" rtlCol="0">
            <a:spAutoFit/>
          </a:bodyPr>
          <a:lstStyle/>
          <a:p>
            <a:r>
              <a:rPr lang="en-IN" sz="2800" b="1" dirty="0">
                <a:solidFill>
                  <a:schemeClr val="accent2"/>
                </a:solidFill>
              </a:rPr>
              <a:t>AWS Organizations Concepts</a:t>
            </a:r>
          </a:p>
        </p:txBody>
      </p:sp>
      <p:pic>
        <p:nvPicPr>
          <p:cNvPr id="21" name="Picture 20">
            <a:extLst>
              <a:ext uri="{FF2B5EF4-FFF2-40B4-BE49-F238E27FC236}">
                <a16:creationId xmlns:a16="http://schemas.microsoft.com/office/drawing/2014/main" id="{14936BC8-D8E0-4688-81A4-3B909757FFFE}"/>
              </a:ext>
            </a:extLst>
          </p:cNvPr>
          <p:cNvPicPr>
            <a:picLocks noChangeAspect="1"/>
          </p:cNvPicPr>
          <p:nvPr/>
        </p:nvPicPr>
        <p:blipFill rotWithShape="1">
          <a:blip r:embed="rId3">
            <a:extLst>
              <a:ext uri="{28A0092B-C50C-407E-A947-70E740481C1C}">
                <a14:useLocalDpi xmlns:a14="http://schemas.microsoft.com/office/drawing/2010/main" val="0"/>
              </a:ext>
            </a:extLst>
          </a:blip>
          <a:srcRect l="14571" t="40822" r="15104" b="52870"/>
          <a:stretch/>
        </p:blipFill>
        <p:spPr>
          <a:xfrm rot="5400000" flipV="1">
            <a:off x="1283812" y="2738291"/>
            <a:ext cx="3285532" cy="294698"/>
          </a:xfrm>
          <a:prstGeom prst="rect">
            <a:avLst/>
          </a:prstGeom>
        </p:spPr>
      </p:pic>
      <p:sp>
        <p:nvSpPr>
          <p:cNvPr id="20" name="Rectangle: Rounded Corners 19">
            <a:extLst>
              <a:ext uri="{FF2B5EF4-FFF2-40B4-BE49-F238E27FC236}">
                <a16:creationId xmlns:a16="http://schemas.microsoft.com/office/drawing/2014/main" id="{15AF3F92-C4A2-4859-87C2-FBF3142DC241}"/>
              </a:ext>
            </a:extLst>
          </p:cNvPr>
          <p:cNvSpPr/>
          <p:nvPr/>
        </p:nvSpPr>
        <p:spPr>
          <a:xfrm>
            <a:off x="384168" y="100310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a:t>
            </a:r>
          </a:p>
        </p:txBody>
      </p:sp>
      <p:sp>
        <p:nvSpPr>
          <p:cNvPr id="27" name="Rectangle: Rounded Corners 26">
            <a:extLst>
              <a:ext uri="{FF2B5EF4-FFF2-40B4-BE49-F238E27FC236}">
                <a16:creationId xmlns:a16="http://schemas.microsoft.com/office/drawing/2014/main" id="{51C031F9-BE9A-4DD3-A325-1911AB18A26B}"/>
              </a:ext>
            </a:extLst>
          </p:cNvPr>
          <p:cNvSpPr/>
          <p:nvPr/>
        </p:nvSpPr>
        <p:spPr>
          <a:xfrm>
            <a:off x="384168" y="1662847"/>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Root</a:t>
            </a:r>
          </a:p>
        </p:txBody>
      </p:sp>
      <p:sp>
        <p:nvSpPr>
          <p:cNvPr id="29" name="Rectangle: Rounded Corners 28">
            <a:extLst>
              <a:ext uri="{FF2B5EF4-FFF2-40B4-BE49-F238E27FC236}">
                <a16:creationId xmlns:a16="http://schemas.microsoft.com/office/drawing/2014/main" id="{C1DD196A-EE35-4D51-B33E-CEC8A1BDC81F}"/>
              </a:ext>
            </a:extLst>
          </p:cNvPr>
          <p:cNvSpPr/>
          <p:nvPr/>
        </p:nvSpPr>
        <p:spPr>
          <a:xfrm>
            <a:off x="384168" y="2319295"/>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Organization Unit (OU)</a:t>
            </a:r>
          </a:p>
        </p:txBody>
      </p:sp>
      <p:sp>
        <p:nvSpPr>
          <p:cNvPr id="30" name="Rectangle: Rounded Corners 29">
            <a:extLst>
              <a:ext uri="{FF2B5EF4-FFF2-40B4-BE49-F238E27FC236}">
                <a16:creationId xmlns:a16="http://schemas.microsoft.com/office/drawing/2014/main" id="{8BFFD984-E3B7-4BBE-96FA-9548754AA7DC}"/>
              </a:ext>
            </a:extLst>
          </p:cNvPr>
          <p:cNvSpPr/>
          <p:nvPr/>
        </p:nvSpPr>
        <p:spPr>
          <a:xfrm>
            <a:off x="384162" y="2975743"/>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Account</a:t>
            </a:r>
          </a:p>
        </p:txBody>
      </p:sp>
      <p:sp>
        <p:nvSpPr>
          <p:cNvPr id="32" name="Rectangle: Rounded Corners 31">
            <a:extLst>
              <a:ext uri="{FF2B5EF4-FFF2-40B4-BE49-F238E27FC236}">
                <a16:creationId xmlns:a16="http://schemas.microsoft.com/office/drawing/2014/main" id="{11666E95-A977-420C-97DE-909DB48C4F08}"/>
              </a:ext>
            </a:extLst>
          </p:cNvPr>
          <p:cNvSpPr/>
          <p:nvPr/>
        </p:nvSpPr>
        <p:spPr>
          <a:xfrm>
            <a:off x="384163" y="3632191"/>
            <a:ext cx="2208447" cy="4795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Invitation</a:t>
            </a:r>
          </a:p>
        </p:txBody>
      </p:sp>
      <p:sp>
        <p:nvSpPr>
          <p:cNvPr id="35" name="Rectangle: Rounded Corners 34">
            <a:extLst>
              <a:ext uri="{FF2B5EF4-FFF2-40B4-BE49-F238E27FC236}">
                <a16:creationId xmlns:a16="http://schemas.microsoft.com/office/drawing/2014/main" id="{326F0DF7-C2AD-4E4A-A837-87ABCC94554D}"/>
              </a:ext>
            </a:extLst>
          </p:cNvPr>
          <p:cNvSpPr/>
          <p:nvPr/>
        </p:nvSpPr>
        <p:spPr>
          <a:xfrm>
            <a:off x="384164" y="4288639"/>
            <a:ext cx="2208447" cy="479534"/>
          </a:xfrm>
          <a:prstGeom prst="roundRect">
            <a:avLst/>
          </a:prstGeom>
          <a:solidFill>
            <a:schemeClr val="accent5">
              <a:lumMod val="40000"/>
              <a:lumOff val="60000"/>
            </a:schemeClr>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Handshake</a:t>
            </a:r>
          </a:p>
        </p:txBody>
      </p:sp>
      <p:sp>
        <p:nvSpPr>
          <p:cNvPr id="11" name="Rectangle: Rounded Corners 10">
            <a:extLst>
              <a:ext uri="{FF2B5EF4-FFF2-40B4-BE49-F238E27FC236}">
                <a16:creationId xmlns:a16="http://schemas.microsoft.com/office/drawing/2014/main" id="{C47A5C4E-3523-4C4B-AA85-6A26EFD36C66}"/>
              </a:ext>
            </a:extLst>
          </p:cNvPr>
          <p:cNvSpPr/>
          <p:nvPr/>
        </p:nvSpPr>
        <p:spPr>
          <a:xfrm>
            <a:off x="3575779" y="1170677"/>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Handshake is a multi-step process of sharing information between two accounts/parties. Handshakes are used to send out invitations and get back acknowledgement</a:t>
            </a:r>
          </a:p>
        </p:txBody>
      </p:sp>
      <p:sp>
        <p:nvSpPr>
          <p:cNvPr id="12" name="Rectangle: Rounded Corners 11">
            <a:extLst>
              <a:ext uri="{FF2B5EF4-FFF2-40B4-BE49-F238E27FC236}">
                <a16:creationId xmlns:a16="http://schemas.microsoft.com/office/drawing/2014/main" id="{BE168D63-1E24-43E5-A8BD-C048FD1295C6}"/>
              </a:ext>
            </a:extLst>
          </p:cNvPr>
          <p:cNvSpPr/>
          <p:nvPr/>
        </p:nvSpPr>
        <p:spPr>
          <a:xfrm>
            <a:off x="3575779" y="3671818"/>
            <a:ext cx="4725260" cy="87981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We can work with handshakes directly if we are working with the organization’s API or AWS CLI tools</a:t>
            </a:r>
          </a:p>
        </p:txBody>
      </p:sp>
      <p:pic>
        <p:nvPicPr>
          <p:cNvPr id="4" name="Picture 3">
            <a:extLst>
              <a:ext uri="{FF2B5EF4-FFF2-40B4-BE49-F238E27FC236}">
                <a16:creationId xmlns:a16="http://schemas.microsoft.com/office/drawing/2014/main" id="{46895E64-48E1-4C83-8381-BFAFD5D2660E}"/>
              </a:ext>
            </a:extLst>
          </p:cNvPr>
          <p:cNvPicPr>
            <a:picLocks noChangeAspect="1"/>
          </p:cNvPicPr>
          <p:nvPr/>
        </p:nvPicPr>
        <p:blipFill>
          <a:blip r:embed="rId4"/>
          <a:stretch>
            <a:fillRect/>
          </a:stretch>
        </p:blipFill>
        <p:spPr>
          <a:xfrm>
            <a:off x="5102590" y="2025336"/>
            <a:ext cx="1671638" cy="1671638"/>
          </a:xfrm>
          <a:prstGeom prst="rect">
            <a:avLst/>
          </a:prstGeom>
        </p:spPr>
      </p:pic>
    </p:spTree>
    <p:extLst>
      <p:ext uri="{BB962C8B-B14F-4D97-AF65-F5344CB8AC3E}">
        <p14:creationId xmlns:p14="http://schemas.microsoft.com/office/powerpoint/2010/main" val="3276916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835819" y="1790699"/>
            <a:ext cx="7472362" cy="1562102"/>
          </a:xfrm>
          <a:prstGeom prst="rect">
            <a:avLst/>
          </a:prstGeom>
        </p:spPr>
        <p:txBody>
          <a:bodyPr anchor="ctr"/>
          <a:lstStyle/>
          <a:p>
            <a:pPr algn="ctr"/>
            <a:r>
              <a:rPr lang="en-US" dirty="0"/>
              <a:t>Starting with Organizations</a:t>
            </a:r>
            <a:endParaRPr lang="en-US" b="1" dirty="0"/>
          </a:p>
        </p:txBody>
      </p:sp>
    </p:spTree>
    <p:extLst>
      <p:ext uri="{BB962C8B-B14F-4D97-AF65-F5344CB8AC3E}">
        <p14:creationId xmlns:p14="http://schemas.microsoft.com/office/powerpoint/2010/main" val="811332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36096" cy="523220"/>
          </a:xfrm>
          <a:prstGeom prst="rect">
            <a:avLst/>
          </a:prstGeom>
          <a:noFill/>
        </p:spPr>
        <p:txBody>
          <a:bodyPr wrap="none" rtlCol="0">
            <a:spAutoFit/>
          </a:bodyPr>
          <a:lstStyle/>
          <a:p>
            <a:r>
              <a:rPr lang="en-US" sz="2800" b="1" dirty="0">
                <a:solidFill>
                  <a:schemeClr val="accent2"/>
                </a:solidFill>
              </a:rPr>
              <a:t>Starting with Organizations</a:t>
            </a:r>
          </a:p>
        </p:txBody>
      </p:sp>
      <p:sp>
        <p:nvSpPr>
          <p:cNvPr id="16" name="Rectangle: Rounded Corners 15">
            <a:extLst>
              <a:ext uri="{FF2B5EF4-FFF2-40B4-BE49-F238E27FC236}">
                <a16:creationId xmlns:a16="http://schemas.microsoft.com/office/drawing/2014/main" id="{2696DB81-EA4A-4AD9-8A9C-CEB921DDC9BE}"/>
              </a:ext>
            </a:extLst>
          </p:cNvPr>
          <p:cNvSpPr/>
          <p:nvPr/>
        </p:nvSpPr>
        <p:spPr>
          <a:xfrm>
            <a:off x="2714625" y="852976"/>
            <a:ext cx="3714750"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Creating and Configuring an Organization</a:t>
            </a:r>
            <a:endParaRPr lang="en-IN" b="1" dirty="0">
              <a:solidFill>
                <a:schemeClr val="tx1"/>
              </a:solidFill>
            </a:endParaRPr>
          </a:p>
        </p:txBody>
      </p:sp>
      <p:grpSp>
        <p:nvGrpSpPr>
          <p:cNvPr id="11" name="Group 10"/>
          <p:cNvGrpSpPr/>
          <p:nvPr/>
        </p:nvGrpSpPr>
        <p:grpSpPr>
          <a:xfrm>
            <a:off x="935831" y="1603195"/>
            <a:ext cx="7272338" cy="3290730"/>
            <a:chOff x="935831" y="1528764"/>
            <a:chExt cx="7272338" cy="3290730"/>
          </a:xfrm>
        </p:grpSpPr>
        <p:pic>
          <p:nvPicPr>
            <p:cNvPr id="5" name="Picture 4">
              <a:extLst>
                <a:ext uri="{FF2B5EF4-FFF2-40B4-BE49-F238E27FC236}">
                  <a16:creationId xmlns:a16="http://schemas.microsoft.com/office/drawing/2014/main" id="{4D72EA68-8299-4DC9-9109-0A97FA8DDDC9}"/>
                </a:ext>
              </a:extLst>
            </p:cNvPr>
            <p:cNvPicPr>
              <a:picLocks noChangeAspect="1"/>
            </p:cNvPicPr>
            <p:nvPr/>
          </p:nvPicPr>
          <p:blipFill>
            <a:blip r:embed="rId3"/>
            <a:srcRect/>
            <a:stretch>
              <a:fillRect/>
            </a:stretch>
          </p:blipFill>
          <p:spPr>
            <a:xfrm>
              <a:off x="935831" y="1528764"/>
              <a:ext cx="7272338" cy="3290730"/>
            </a:xfrm>
            <a:prstGeom prst="rect">
              <a:avLst/>
            </a:prstGeom>
          </p:spPr>
        </p:pic>
        <p:sp>
          <p:nvSpPr>
            <p:cNvPr id="6" name="TextBox 5"/>
            <p:cNvSpPr txBox="1"/>
            <p:nvPr/>
          </p:nvSpPr>
          <p:spPr>
            <a:xfrm>
              <a:off x="2073351" y="4048211"/>
              <a:ext cx="999461" cy="461665"/>
            </a:xfrm>
            <a:prstGeom prst="rect">
              <a:avLst/>
            </a:prstGeom>
            <a:solidFill>
              <a:schemeClr val="bg1"/>
            </a:solidFill>
            <a:ln w="19050">
              <a:solidFill>
                <a:schemeClr val="accent1"/>
              </a:solidFill>
            </a:ln>
            <a:effectLst>
              <a:outerShdw blurRad="50800" dist="38100" dir="8100000" algn="tr" rotWithShape="0">
                <a:prstClr val="black">
                  <a:alpha val="40000"/>
                </a:prstClr>
              </a:outerShdw>
            </a:effectLst>
          </p:spPr>
          <p:txBody>
            <a:bodyPr wrap="square" lIns="91440" tIns="0" rIns="91440" bIns="0" rtlCol="0" anchor="ctr">
              <a:spAutoFit/>
            </a:bodyPr>
            <a:lstStyle/>
            <a:p>
              <a:pPr algn="ctr"/>
              <a:r>
                <a:rPr lang="en-US" sz="1000" b="1" dirty="0">
                  <a:solidFill>
                    <a:srgbClr val="205B99"/>
                  </a:solidFill>
                </a:rPr>
                <a:t>Create </a:t>
              </a:r>
            </a:p>
            <a:p>
              <a:pPr algn="ctr"/>
              <a:r>
                <a:rPr lang="en-US" sz="1000" b="1" dirty="0">
                  <a:solidFill>
                    <a:srgbClr val="205B99"/>
                  </a:solidFill>
                </a:rPr>
                <a:t>an Organization</a:t>
              </a:r>
            </a:p>
          </p:txBody>
        </p:sp>
        <p:sp>
          <p:nvSpPr>
            <p:cNvPr id="8" name="TextBox 7"/>
            <p:cNvSpPr txBox="1"/>
            <p:nvPr/>
          </p:nvSpPr>
          <p:spPr>
            <a:xfrm>
              <a:off x="4607793" y="4048211"/>
              <a:ext cx="1091260" cy="461665"/>
            </a:xfrm>
            <a:prstGeom prst="rect">
              <a:avLst/>
            </a:prstGeom>
            <a:solidFill>
              <a:schemeClr val="bg1"/>
            </a:solidFill>
            <a:ln w="19050">
              <a:solidFill>
                <a:schemeClr val="accent1"/>
              </a:solidFill>
            </a:ln>
            <a:effectLst>
              <a:outerShdw blurRad="50800" dist="38100" dir="8100000" algn="tr" rotWithShape="0">
                <a:prstClr val="black">
                  <a:alpha val="40000"/>
                </a:prstClr>
              </a:outerShdw>
            </a:effectLst>
          </p:spPr>
          <p:txBody>
            <a:bodyPr wrap="square" lIns="91440" tIns="0" rIns="91440" bIns="0" rtlCol="0" anchor="ctr">
              <a:spAutoFit/>
            </a:bodyPr>
            <a:lstStyle/>
            <a:p>
              <a:pPr algn="ctr"/>
              <a:r>
                <a:rPr lang="en-US" sz="1000" b="1" dirty="0">
                  <a:solidFill>
                    <a:srgbClr val="205B99"/>
                  </a:solidFill>
                </a:rPr>
                <a:t>Create </a:t>
              </a:r>
            </a:p>
            <a:p>
              <a:pPr algn="ctr"/>
              <a:r>
                <a:rPr lang="en-US" sz="1000" b="1" dirty="0">
                  <a:solidFill>
                    <a:srgbClr val="205B99"/>
                  </a:solidFill>
                </a:rPr>
                <a:t>Service Control Policies</a:t>
              </a:r>
            </a:p>
          </p:txBody>
        </p:sp>
        <p:sp>
          <p:nvSpPr>
            <p:cNvPr id="9" name="TextBox 8"/>
            <p:cNvSpPr txBox="1"/>
            <p:nvPr/>
          </p:nvSpPr>
          <p:spPr>
            <a:xfrm>
              <a:off x="3363788" y="4048211"/>
              <a:ext cx="995565" cy="461665"/>
            </a:xfrm>
            <a:prstGeom prst="rect">
              <a:avLst/>
            </a:prstGeom>
            <a:solidFill>
              <a:schemeClr val="bg1"/>
            </a:solidFill>
            <a:ln w="19050">
              <a:solidFill>
                <a:schemeClr val="accent1"/>
              </a:solidFill>
            </a:ln>
            <a:effectLst>
              <a:outerShdw blurRad="50800" dist="38100" dir="8100000" algn="tr" rotWithShape="0">
                <a:prstClr val="black">
                  <a:alpha val="40000"/>
                </a:prstClr>
              </a:outerShdw>
            </a:effectLst>
          </p:spPr>
          <p:txBody>
            <a:bodyPr wrap="square" lIns="91440" tIns="0" rIns="91440" bIns="0" rtlCol="0" anchor="ctr">
              <a:spAutoFit/>
            </a:bodyPr>
            <a:lstStyle/>
            <a:p>
              <a:pPr algn="ctr"/>
              <a:r>
                <a:rPr lang="en-US" sz="1000" b="1" dirty="0">
                  <a:solidFill>
                    <a:srgbClr val="205B99"/>
                  </a:solidFill>
                </a:rPr>
                <a:t>Create Organizational Units</a:t>
              </a:r>
            </a:p>
          </p:txBody>
        </p:sp>
        <p:sp>
          <p:nvSpPr>
            <p:cNvPr id="10" name="TextBox 9"/>
            <p:cNvSpPr txBox="1"/>
            <p:nvPr/>
          </p:nvSpPr>
          <p:spPr>
            <a:xfrm>
              <a:off x="5933292" y="4048211"/>
              <a:ext cx="956606" cy="307777"/>
            </a:xfrm>
            <a:prstGeom prst="rect">
              <a:avLst/>
            </a:prstGeom>
            <a:solidFill>
              <a:schemeClr val="bg1"/>
            </a:solidFill>
            <a:ln w="19050">
              <a:solidFill>
                <a:schemeClr val="accent1"/>
              </a:solidFill>
            </a:ln>
            <a:effectLst>
              <a:outerShdw blurRad="50800" dist="38100" dir="8100000" algn="tr" rotWithShape="0">
                <a:prstClr val="black">
                  <a:alpha val="40000"/>
                </a:prstClr>
              </a:outerShdw>
            </a:effectLst>
          </p:spPr>
          <p:txBody>
            <a:bodyPr wrap="square" lIns="91440" tIns="0" rIns="91440" bIns="0" rtlCol="0" anchor="ctr">
              <a:spAutoFit/>
            </a:bodyPr>
            <a:lstStyle/>
            <a:p>
              <a:pPr algn="ctr"/>
              <a:r>
                <a:rPr lang="en-US" sz="1000" b="1" dirty="0">
                  <a:solidFill>
                    <a:srgbClr val="205B99"/>
                  </a:solidFill>
                </a:rPr>
                <a:t>Test </a:t>
              </a:r>
            </a:p>
            <a:p>
              <a:pPr algn="ctr"/>
              <a:r>
                <a:rPr lang="en-US" sz="1000" b="1" dirty="0">
                  <a:solidFill>
                    <a:srgbClr val="205B99"/>
                  </a:solidFill>
                </a:rPr>
                <a:t>Restrictions</a:t>
              </a:r>
            </a:p>
          </p:txBody>
        </p:sp>
      </p:grpSp>
    </p:spTree>
    <p:extLst>
      <p:ext uri="{BB962C8B-B14F-4D97-AF65-F5344CB8AC3E}">
        <p14:creationId xmlns:p14="http://schemas.microsoft.com/office/powerpoint/2010/main" val="1040727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36096" cy="523220"/>
          </a:xfrm>
          <a:prstGeom prst="rect">
            <a:avLst/>
          </a:prstGeom>
          <a:noFill/>
        </p:spPr>
        <p:txBody>
          <a:bodyPr wrap="none" rtlCol="0">
            <a:spAutoFit/>
          </a:bodyPr>
          <a:lstStyle/>
          <a:p>
            <a:r>
              <a:rPr lang="en-US" sz="2800" b="1" dirty="0">
                <a:solidFill>
                  <a:schemeClr val="accent2"/>
                </a:solidFill>
              </a:rPr>
              <a:t>Starting with Organizations</a:t>
            </a:r>
          </a:p>
        </p:txBody>
      </p:sp>
      <p:sp>
        <p:nvSpPr>
          <p:cNvPr id="15" name="Rectangle: Rounded Corners 14">
            <a:extLst>
              <a:ext uri="{FF2B5EF4-FFF2-40B4-BE49-F238E27FC236}">
                <a16:creationId xmlns:a16="http://schemas.microsoft.com/office/drawing/2014/main" id="{529B640A-9770-4498-A194-A24A7D6A9A0D}"/>
              </a:ext>
            </a:extLst>
          </p:cNvPr>
          <p:cNvSpPr/>
          <p:nvPr/>
        </p:nvSpPr>
        <p:spPr>
          <a:xfrm>
            <a:off x="1823609" y="1907381"/>
            <a:ext cx="5496782" cy="287803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dirty="0">
                <a:solidFill>
                  <a:prstClr val="black"/>
                </a:solidFill>
              </a:rPr>
              <a:t>Open the AWS Management Console, and then choose our </a:t>
            </a:r>
            <a:r>
              <a:rPr lang="en-US" b="1" dirty="0">
                <a:solidFill>
                  <a:prstClr val="black"/>
                </a:solidFill>
              </a:rPr>
              <a:t>account name </a:t>
            </a:r>
            <a:r>
              <a:rPr lang="en-US" dirty="0">
                <a:solidFill>
                  <a:prstClr val="black"/>
                </a:solidFill>
              </a:rPr>
              <a:t>from the navigation bar</a:t>
            </a: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Choose </a:t>
            </a:r>
            <a:r>
              <a:rPr lang="en-US" b="1" dirty="0">
                <a:solidFill>
                  <a:prstClr val="black"/>
                </a:solidFill>
              </a:rPr>
              <a:t>My Organization</a:t>
            </a:r>
            <a:endParaRPr lang="en-US" dirty="0">
              <a:solidFill>
                <a:prstClr val="black"/>
              </a:solidFill>
            </a:endParaRP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Choose </a:t>
            </a:r>
            <a:r>
              <a:rPr lang="en-US" b="1" dirty="0">
                <a:solidFill>
                  <a:prstClr val="black"/>
                </a:solidFill>
              </a:rPr>
              <a:t>Create Organization</a:t>
            </a:r>
            <a:endParaRPr lang="en-US" dirty="0">
              <a:solidFill>
                <a:prstClr val="black"/>
              </a:solidFill>
            </a:endParaRP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Choose </a:t>
            </a:r>
            <a:r>
              <a:rPr lang="en-US" b="1" dirty="0">
                <a:solidFill>
                  <a:prstClr val="black"/>
                </a:solidFill>
              </a:rPr>
              <a:t>Enable all features </a:t>
            </a:r>
            <a:r>
              <a:rPr lang="en-US" dirty="0">
                <a:solidFill>
                  <a:prstClr val="black"/>
                </a:solidFill>
              </a:rPr>
              <a:t>or </a:t>
            </a:r>
            <a:r>
              <a:rPr lang="en-US" b="1" dirty="0">
                <a:solidFill>
                  <a:prstClr val="black"/>
                </a:solidFill>
              </a:rPr>
              <a:t>Enable only consolidated billing</a:t>
            </a:r>
            <a:endParaRPr lang="en-US" dirty="0">
              <a:solidFill>
                <a:prstClr val="black"/>
              </a:solidFill>
            </a:endParaRP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Choose </a:t>
            </a:r>
            <a:r>
              <a:rPr lang="en-US" b="1" dirty="0">
                <a:solidFill>
                  <a:prstClr val="black"/>
                </a:solidFill>
              </a:rPr>
              <a:t>Create</a:t>
            </a:r>
          </a:p>
        </p:txBody>
      </p:sp>
      <p:sp>
        <p:nvSpPr>
          <p:cNvPr id="16" name="Rectangle: Rounded Corners 15">
            <a:extLst>
              <a:ext uri="{FF2B5EF4-FFF2-40B4-BE49-F238E27FC236}">
                <a16:creationId xmlns:a16="http://schemas.microsoft.com/office/drawing/2014/main" id="{2696DB81-EA4A-4AD9-8A9C-CEB921DDC9BE}"/>
              </a:ext>
            </a:extLst>
          </p:cNvPr>
          <p:cNvSpPr/>
          <p:nvPr/>
        </p:nvSpPr>
        <p:spPr>
          <a:xfrm>
            <a:off x="3043236" y="961875"/>
            <a:ext cx="3057528"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Step 1: Create an Organization</a:t>
            </a:r>
          </a:p>
        </p:txBody>
      </p:sp>
    </p:spTree>
    <p:extLst>
      <p:ext uri="{BB962C8B-B14F-4D97-AF65-F5344CB8AC3E}">
        <p14:creationId xmlns:p14="http://schemas.microsoft.com/office/powerpoint/2010/main" val="4103510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36096" cy="523220"/>
          </a:xfrm>
          <a:prstGeom prst="rect">
            <a:avLst/>
          </a:prstGeom>
          <a:noFill/>
        </p:spPr>
        <p:txBody>
          <a:bodyPr wrap="none" rtlCol="0">
            <a:spAutoFit/>
          </a:bodyPr>
          <a:lstStyle/>
          <a:p>
            <a:r>
              <a:rPr lang="en-US" sz="2800" b="1" dirty="0">
                <a:solidFill>
                  <a:schemeClr val="accent2"/>
                </a:solidFill>
              </a:rPr>
              <a:t>Starting with Organizations</a:t>
            </a:r>
          </a:p>
        </p:txBody>
      </p:sp>
      <p:sp>
        <p:nvSpPr>
          <p:cNvPr id="16" name="Rectangle: Rounded Corners 15">
            <a:extLst>
              <a:ext uri="{FF2B5EF4-FFF2-40B4-BE49-F238E27FC236}">
                <a16:creationId xmlns:a16="http://schemas.microsoft.com/office/drawing/2014/main" id="{2696DB81-EA4A-4AD9-8A9C-CEB921DDC9BE}"/>
              </a:ext>
            </a:extLst>
          </p:cNvPr>
          <p:cNvSpPr/>
          <p:nvPr/>
        </p:nvSpPr>
        <p:spPr>
          <a:xfrm>
            <a:off x="3043236" y="961875"/>
            <a:ext cx="3057528"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Step 2: Create Organizational Units</a:t>
            </a:r>
          </a:p>
        </p:txBody>
      </p:sp>
      <p:pic>
        <p:nvPicPr>
          <p:cNvPr id="5" name="Picture 4">
            <a:extLst>
              <a:ext uri="{FF2B5EF4-FFF2-40B4-BE49-F238E27FC236}">
                <a16:creationId xmlns:a16="http://schemas.microsoft.com/office/drawing/2014/main" id="{D9D36D92-11D6-4D32-9074-53B893196104}"/>
              </a:ext>
            </a:extLst>
          </p:cNvPr>
          <p:cNvPicPr>
            <a:picLocks noChangeAspect="1"/>
          </p:cNvPicPr>
          <p:nvPr/>
        </p:nvPicPr>
        <p:blipFill>
          <a:blip r:embed="rId3"/>
          <a:stretch>
            <a:fillRect/>
          </a:stretch>
        </p:blipFill>
        <p:spPr>
          <a:xfrm>
            <a:off x="417648" y="1843088"/>
            <a:ext cx="3386328" cy="3027378"/>
          </a:xfrm>
          <a:prstGeom prst="rect">
            <a:avLst/>
          </a:prstGeom>
        </p:spPr>
      </p:pic>
      <p:grpSp>
        <p:nvGrpSpPr>
          <p:cNvPr id="8" name="Group 7">
            <a:extLst>
              <a:ext uri="{FF2B5EF4-FFF2-40B4-BE49-F238E27FC236}">
                <a16:creationId xmlns:a16="http://schemas.microsoft.com/office/drawing/2014/main" id="{C6C76C9E-D937-4782-9B5A-2759AD47E6C6}"/>
              </a:ext>
            </a:extLst>
          </p:cNvPr>
          <p:cNvGrpSpPr/>
          <p:nvPr/>
        </p:nvGrpSpPr>
        <p:grpSpPr>
          <a:xfrm>
            <a:off x="4109752" y="1982302"/>
            <a:ext cx="4747344" cy="2748949"/>
            <a:chOff x="4109752" y="1843088"/>
            <a:chExt cx="4747344" cy="2748949"/>
          </a:xfrm>
        </p:grpSpPr>
        <p:pic>
          <p:nvPicPr>
            <p:cNvPr id="6" name="Picture 5">
              <a:extLst>
                <a:ext uri="{FF2B5EF4-FFF2-40B4-BE49-F238E27FC236}">
                  <a16:creationId xmlns:a16="http://schemas.microsoft.com/office/drawing/2014/main" id="{1CAD5CDB-D830-42B5-9B85-763084CA380C}"/>
                </a:ext>
              </a:extLst>
            </p:cNvPr>
            <p:cNvPicPr>
              <a:picLocks noChangeAspect="1"/>
            </p:cNvPicPr>
            <p:nvPr/>
          </p:nvPicPr>
          <p:blipFill rotWithShape="1">
            <a:blip r:embed="rId4"/>
            <a:srcRect l="884" t="3886"/>
            <a:stretch/>
          </p:blipFill>
          <p:spPr>
            <a:xfrm>
              <a:off x="4837260" y="1843088"/>
              <a:ext cx="3292328" cy="1348152"/>
            </a:xfrm>
            <a:prstGeom prst="rect">
              <a:avLst/>
            </a:prstGeom>
          </p:spPr>
        </p:pic>
        <p:pic>
          <p:nvPicPr>
            <p:cNvPr id="7" name="Picture 6">
              <a:extLst>
                <a:ext uri="{FF2B5EF4-FFF2-40B4-BE49-F238E27FC236}">
                  <a16:creationId xmlns:a16="http://schemas.microsoft.com/office/drawing/2014/main" id="{0012E907-D37C-4A9B-B574-7D32EFFC53F4}"/>
                </a:ext>
              </a:extLst>
            </p:cNvPr>
            <p:cNvPicPr>
              <a:picLocks noChangeAspect="1"/>
            </p:cNvPicPr>
            <p:nvPr/>
          </p:nvPicPr>
          <p:blipFill>
            <a:blip r:embed="rId5"/>
            <a:stretch>
              <a:fillRect/>
            </a:stretch>
          </p:blipFill>
          <p:spPr>
            <a:xfrm>
              <a:off x="4109752" y="3442059"/>
              <a:ext cx="4747344" cy="1149978"/>
            </a:xfrm>
            <a:prstGeom prst="rect">
              <a:avLst/>
            </a:prstGeom>
          </p:spPr>
        </p:pic>
      </p:grpSp>
    </p:spTree>
    <p:extLst>
      <p:ext uri="{BB962C8B-B14F-4D97-AF65-F5344CB8AC3E}">
        <p14:creationId xmlns:p14="http://schemas.microsoft.com/office/powerpoint/2010/main" val="101538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1001917" y="1790699"/>
            <a:ext cx="7140165" cy="1562102"/>
          </a:xfrm>
          <a:prstGeom prst="rect">
            <a:avLst/>
          </a:prstGeom>
        </p:spPr>
        <p:txBody>
          <a:bodyPr anchor="ctr"/>
          <a:lstStyle/>
          <a:p>
            <a:pPr algn="ctr"/>
            <a:r>
              <a:rPr lang="en-US" dirty="0"/>
              <a:t>Amazon FSx for</a:t>
            </a:r>
          </a:p>
          <a:p>
            <a:pPr algn="ctr"/>
            <a:r>
              <a:rPr lang="en-US" b="1" dirty="0"/>
              <a:t>Windows File Server</a:t>
            </a:r>
          </a:p>
        </p:txBody>
      </p:sp>
    </p:spTree>
    <p:extLst>
      <p:ext uri="{BB962C8B-B14F-4D97-AF65-F5344CB8AC3E}">
        <p14:creationId xmlns:p14="http://schemas.microsoft.com/office/powerpoint/2010/main" val="802316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36096" cy="523220"/>
          </a:xfrm>
          <a:prstGeom prst="rect">
            <a:avLst/>
          </a:prstGeom>
          <a:noFill/>
        </p:spPr>
        <p:txBody>
          <a:bodyPr wrap="none" rtlCol="0">
            <a:spAutoFit/>
          </a:bodyPr>
          <a:lstStyle/>
          <a:p>
            <a:r>
              <a:rPr lang="en-US" sz="2800" b="1" dirty="0">
                <a:solidFill>
                  <a:schemeClr val="accent2"/>
                </a:solidFill>
              </a:rPr>
              <a:t>Starting with Organizations</a:t>
            </a:r>
          </a:p>
        </p:txBody>
      </p:sp>
      <p:sp>
        <p:nvSpPr>
          <p:cNvPr id="16" name="Rectangle: Rounded Corners 15">
            <a:extLst>
              <a:ext uri="{FF2B5EF4-FFF2-40B4-BE49-F238E27FC236}">
                <a16:creationId xmlns:a16="http://schemas.microsoft.com/office/drawing/2014/main" id="{2696DB81-EA4A-4AD9-8A9C-CEB921DDC9BE}"/>
              </a:ext>
            </a:extLst>
          </p:cNvPr>
          <p:cNvSpPr/>
          <p:nvPr/>
        </p:nvSpPr>
        <p:spPr>
          <a:xfrm>
            <a:off x="3043236" y="961875"/>
            <a:ext cx="3057528"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Step 3: Create Service Control Policies</a:t>
            </a:r>
          </a:p>
        </p:txBody>
      </p:sp>
      <p:sp>
        <p:nvSpPr>
          <p:cNvPr id="9" name="Rectangle: Rounded Corners 8">
            <a:extLst>
              <a:ext uri="{FF2B5EF4-FFF2-40B4-BE49-F238E27FC236}">
                <a16:creationId xmlns:a16="http://schemas.microsoft.com/office/drawing/2014/main" id="{8E63877E-6E76-4C55-BE98-9272BDF4ED7D}"/>
              </a:ext>
            </a:extLst>
          </p:cNvPr>
          <p:cNvSpPr/>
          <p:nvPr/>
        </p:nvSpPr>
        <p:spPr>
          <a:xfrm>
            <a:off x="742876" y="2135980"/>
            <a:ext cx="2886224"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First, enable SCP</a:t>
            </a:r>
          </a:p>
        </p:txBody>
      </p:sp>
      <p:grpSp>
        <p:nvGrpSpPr>
          <p:cNvPr id="10" name="Group 9">
            <a:extLst>
              <a:ext uri="{FF2B5EF4-FFF2-40B4-BE49-F238E27FC236}">
                <a16:creationId xmlns:a16="http://schemas.microsoft.com/office/drawing/2014/main" id="{1DC0BD92-754F-466C-B90A-3F462F280B7A}"/>
              </a:ext>
            </a:extLst>
          </p:cNvPr>
          <p:cNvGrpSpPr/>
          <p:nvPr/>
        </p:nvGrpSpPr>
        <p:grpSpPr>
          <a:xfrm>
            <a:off x="677785" y="3236120"/>
            <a:ext cx="3016405" cy="945505"/>
            <a:chOff x="692073" y="3081485"/>
            <a:chExt cx="3016405" cy="945505"/>
          </a:xfrm>
        </p:grpSpPr>
        <p:pic>
          <p:nvPicPr>
            <p:cNvPr id="3" name="Picture 2">
              <a:extLst>
                <a:ext uri="{FF2B5EF4-FFF2-40B4-BE49-F238E27FC236}">
                  <a16:creationId xmlns:a16="http://schemas.microsoft.com/office/drawing/2014/main" id="{8D7A808C-15AC-4122-A04B-AFEABF5A1EC5}"/>
                </a:ext>
              </a:extLst>
            </p:cNvPr>
            <p:cNvPicPr>
              <a:picLocks noChangeAspect="1"/>
            </p:cNvPicPr>
            <p:nvPr/>
          </p:nvPicPr>
          <p:blipFill>
            <a:blip r:embed="rId3"/>
            <a:stretch>
              <a:fillRect/>
            </a:stretch>
          </p:blipFill>
          <p:spPr>
            <a:xfrm>
              <a:off x="728588" y="3081485"/>
              <a:ext cx="2914800" cy="641383"/>
            </a:xfrm>
            <a:prstGeom prst="rect">
              <a:avLst/>
            </a:prstGeom>
          </p:spPr>
        </p:pic>
        <p:pic>
          <p:nvPicPr>
            <p:cNvPr id="4" name="Picture 3">
              <a:extLst>
                <a:ext uri="{FF2B5EF4-FFF2-40B4-BE49-F238E27FC236}">
                  <a16:creationId xmlns:a16="http://schemas.microsoft.com/office/drawing/2014/main" id="{3E1EFC0B-0A2D-4BE5-AE7D-0704DF9BF64C}"/>
                </a:ext>
              </a:extLst>
            </p:cNvPr>
            <p:cNvPicPr>
              <a:picLocks noChangeAspect="1"/>
            </p:cNvPicPr>
            <p:nvPr/>
          </p:nvPicPr>
          <p:blipFill>
            <a:blip r:embed="rId4"/>
            <a:stretch>
              <a:fillRect/>
            </a:stretch>
          </p:blipFill>
          <p:spPr>
            <a:xfrm>
              <a:off x="692073" y="3601518"/>
              <a:ext cx="3016405" cy="425472"/>
            </a:xfrm>
            <a:prstGeom prst="rect">
              <a:avLst/>
            </a:prstGeom>
          </p:spPr>
        </p:pic>
      </p:grpSp>
      <p:pic>
        <p:nvPicPr>
          <p:cNvPr id="11" name="Picture 10">
            <a:extLst>
              <a:ext uri="{FF2B5EF4-FFF2-40B4-BE49-F238E27FC236}">
                <a16:creationId xmlns:a16="http://schemas.microsoft.com/office/drawing/2014/main" id="{5778B9C7-3C49-4D9F-A228-2AF3AAAB99C8}"/>
              </a:ext>
            </a:extLst>
          </p:cNvPr>
          <p:cNvPicPr>
            <a:picLocks noChangeAspect="1"/>
          </p:cNvPicPr>
          <p:nvPr/>
        </p:nvPicPr>
        <p:blipFill>
          <a:blip r:embed="rId5"/>
          <a:stretch>
            <a:fillRect/>
          </a:stretch>
        </p:blipFill>
        <p:spPr>
          <a:xfrm>
            <a:off x="4145842" y="3018100"/>
            <a:ext cx="4645112" cy="1476106"/>
          </a:xfrm>
          <a:prstGeom prst="rect">
            <a:avLst/>
          </a:prstGeom>
        </p:spPr>
      </p:pic>
      <p:sp>
        <p:nvSpPr>
          <p:cNvPr id="13" name="Rectangle: Rounded Corners 12">
            <a:extLst>
              <a:ext uri="{FF2B5EF4-FFF2-40B4-BE49-F238E27FC236}">
                <a16:creationId xmlns:a16="http://schemas.microsoft.com/office/drawing/2014/main" id="{BF998710-50C5-4CA3-A675-7D1711736B7C}"/>
              </a:ext>
            </a:extLst>
          </p:cNvPr>
          <p:cNvSpPr/>
          <p:nvPr/>
        </p:nvSpPr>
        <p:spPr>
          <a:xfrm>
            <a:off x="5025286" y="2135980"/>
            <a:ext cx="2886224"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Then, check out the SCPs in the IAM console</a:t>
            </a:r>
          </a:p>
        </p:txBody>
      </p:sp>
    </p:spTree>
    <p:extLst>
      <p:ext uri="{BB962C8B-B14F-4D97-AF65-F5344CB8AC3E}">
        <p14:creationId xmlns:p14="http://schemas.microsoft.com/office/powerpoint/2010/main" val="4084528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36096" cy="523220"/>
          </a:xfrm>
          <a:prstGeom prst="rect">
            <a:avLst/>
          </a:prstGeom>
          <a:noFill/>
        </p:spPr>
        <p:txBody>
          <a:bodyPr wrap="none" rtlCol="0">
            <a:spAutoFit/>
          </a:bodyPr>
          <a:lstStyle/>
          <a:p>
            <a:r>
              <a:rPr lang="en-US" sz="2800" b="1" dirty="0">
                <a:solidFill>
                  <a:schemeClr val="accent2"/>
                </a:solidFill>
              </a:rPr>
              <a:t>Starting with Organizations</a:t>
            </a:r>
          </a:p>
        </p:txBody>
      </p:sp>
      <p:sp>
        <p:nvSpPr>
          <p:cNvPr id="16" name="Rectangle: Rounded Corners 15">
            <a:extLst>
              <a:ext uri="{FF2B5EF4-FFF2-40B4-BE49-F238E27FC236}">
                <a16:creationId xmlns:a16="http://schemas.microsoft.com/office/drawing/2014/main" id="{2696DB81-EA4A-4AD9-8A9C-CEB921DDC9BE}"/>
              </a:ext>
            </a:extLst>
          </p:cNvPr>
          <p:cNvSpPr/>
          <p:nvPr/>
        </p:nvSpPr>
        <p:spPr>
          <a:xfrm>
            <a:off x="3043236" y="961875"/>
            <a:ext cx="3057528" cy="67578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Step 4: Test Restrictions</a:t>
            </a:r>
          </a:p>
        </p:txBody>
      </p:sp>
      <p:sp>
        <p:nvSpPr>
          <p:cNvPr id="12" name="Rectangle: Rounded Corners 11">
            <a:extLst>
              <a:ext uri="{FF2B5EF4-FFF2-40B4-BE49-F238E27FC236}">
                <a16:creationId xmlns:a16="http://schemas.microsoft.com/office/drawing/2014/main" id="{254575B1-F6F1-4FAD-B9BC-D304596EC2A7}"/>
              </a:ext>
            </a:extLst>
          </p:cNvPr>
          <p:cNvSpPr/>
          <p:nvPr/>
        </p:nvSpPr>
        <p:spPr>
          <a:xfrm>
            <a:off x="1823609" y="1907380"/>
            <a:ext cx="5496782" cy="257979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dirty="0">
                <a:solidFill>
                  <a:prstClr val="black"/>
                </a:solidFill>
              </a:rPr>
              <a:t>AWS Organizations denies any attempt to perform an action in any service that isn't in the allow list</a:t>
            </a:r>
            <a:endParaRPr lang="en-US" b="1" dirty="0">
              <a:solidFill>
                <a:prstClr val="black"/>
              </a:solidFill>
            </a:endParaRPr>
          </a:p>
          <a:p>
            <a:pPr marL="342900" lvl="0" indent="-342900">
              <a:buFont typeface="+mj-lt"/>
              <a:buAutoNum type="arabicPeriod"/>
            </a:pPr>
            <a:endParaRPr lang="en-US" b="1" dirty="0">
              <a:solidFill>
                <a:prstClr val="black"/>
              </a:solidFill>
            </a:endParaRPr>
          </a:p>
          <a:p>
            <a:pPr marL="342900" lvl="0" indent="-342900">
              <a:buFont typeface="+mj-lt"/>
              <a:buAutoNum type="arabicPeriod"/>
            </a:pPr>
            <a:r>
              <a:rPr lang="en-US" dirty="0">
                <a:solidFill>
                  <a:prstClr val="black"/>
                </a:solidFill>
              </a:rPr>
              <a:t>AWS Organizations denies any attempt to perform an action that isn't in the allow list policy and any action that is in the deny list policy</a:t>
            </a: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Test the master account to check if any of these rules affect the root account; they shouldn’t affect the root account</a:t>
            </a:r>
          </a:p>
        </p:txBody>
      </p:sp>
    </p:spTree>
    <p:extLst>
      <p:ext uri="{BB962C8B-B14F-4D97-AF65-F5344CB8AC3E}">
        <p14:creationId xmlns:p14="http://schemas.microsoft.com/office/powerpoint/2010/main" val="461893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835819" y="1790699"/>
            <a:ext cx="7472362" cy="1562102"/>
          </a:xfrm>
          <a:prstGeom prst="rect">
            <a:avLst/>
          </a:prstGeom>
        </p:spPr>
        <p:txBody>
          <a:bodyPr anchor="ctr"/>
          <a:lstStyle/>
          <a:p>
            <a:pPr algn="ctr"/>
            <a:r>
              <a:rPr lang="en-US" dirty="0"/>
              <a:t>Elastic Network Interface</a:t>
            </a:r>
          </a:p>
        </p:txBody>
      </p:sp>
    </p:spTree>
    <p:extLst>
      <p:ext uri="{BB962C8B-B14F-4D97-AF65-F5344CB8AC3E}">
        <p14:creationId xmlns:p14="http://schemas.microsoft.com/office/powerpoint/2010/main" val="1190202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924023" cy="523220"/>
          </a:xfrm>
          <a:prstGeom prst="rect">
            <a:avLst/>
          </a:prstGeom>
          <a:noFill/>
        </p:spPr>
        <p:txBody>
          <a:bodyPr wrap="none" rtlCol="0">
            <a:spAutoFit/>
          </a:bodyPr>
          <a:lstStyle/>
          <a:p>
            <a:r>
              <a:rPr lang="en-IN" sz="2800" b="1" dirty="0">
                <a:solidFill>
                  <a:schemeClr val="accent2"/>
                </a:solidFill>
              </a:rPr>
              <a:t>Elastic Network Interface</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Elastic Network Interface</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122989" y="1684950"/>
            <a:ext cx="6898022" cy="115124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An elastic network interface (ENI) is a logical networking component in a VPC that represents a virtual network card. When we move a network interface from one instance to another, network traffic is redirected to the new instance</a:t>
            </a:r>
          </a:p>
        </p:txBody>
      </p:sp>
      <p:pic>
        <p:nvPicPr>
          <p:cNvPr id="6" name="Picture 2">
            <a:extLst>
              <a:ext uri="{FF2B5EF4-FFF2-40B4-BE49-F238E27FC236}">
                <a16:creationId xmlns:a16="http://schemas.microsoft.com/office/drawing/2014/main" id="{25AA53A3-09D5-4DEA-A87E-3E7E1D5E8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20" y="3072383"/>
            <a:ext cx="1528760" cy="15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717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924023" cy="523220"/>
          </a:xfrm>
          <a:prstGeom prst="rect">
            <a:avLst/>
          </a:prstGeom>
          <a:noFill/>
        </p:spPr>
        <p:txBody>
          <a:bodyPr wrap="none" rtlCol="0">
            <a:spAutoFit/>
          </a:bodyPr>
          <a:lstStyle/>
          <a:p>
            <a:r>
              <a:rPr lang="en-IN" sz="2800" b="1" dirty="0">
                <a:solidFill>
                  <a:schemeClr val="accent2"/>
                </a:solidFill>
              </a:rPr>
              <a:t>Elastic Network Interface</a:t>
            </a:r>
          </a:p>
        </p:txBody>
      </p:sp>
      <p:sp>
        <p:nvSpPr>
          <p:cNvPr id="9" name="Rectangle: Rounded Corners 8">
            <a:extLst>
              <a:ext uri="{FF2B5EF4-FFF2-40B4-BE49-F238E27FC236}">
                <a16:creationId xmlns:a16="http://schemas.microsoft.com/office/drawing/2014/main" id="{A8EA1F66-FA0E-40F9-AB1C-17E713DB11B1}"/>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IP Addresses per Network Interface per Instance Type</a:t>
            </a:r>
          </a:p>
        </p:txBody>
      </p:sp>
      <p:graphicFrame>
        <p:nvGraphicFramePr>
          <p:cNvPr id="6" name="Table 6">
            <a:extLst>
              <a:ext uri="{FF2B5EF4-FFF2-40B4-BE49-F238E27FC236}">
                <a16:creationId xmlns:a16="http://schemas.microsoft.com/office/drawing/2014/main" id="{BFF57CA6-3655-42BD-8C1D-751DFA91AEA8}"/>
              </a:ext>
            </a:extLst>
          </p:cNvPr>
          <p:cNvGraphicFramePr>
            <a:graphicFrameLocks noGrp="1"/>
          </p:cNvGraphicFramePr>
          <p:nvPr>
            <p:extLst>
              <p:ext uri="{D42A27DB-BD31-4B8C-83A1-F6EECF244321}">
                <p14:modId xmlns:p14="http://schemas.microsoft.com/office/powerpoint/2010/main" val="152964017"/>
              </p:ext>
            </p:extLst>
          </p:nvPr>
        </p:nvGraphicFramePr>
        <p:xfrm>
          <a:off x="825102" y="1739588"/>
          <a:ext cx="7493795" cy="2804160"/>
        </p:xfrm>
        <a:graphic>
          <a:graphicData uri="http://schemas.openxmlformats.org/drawingml/2006/table">
            <a:tbl>
              <a:tblPr firstRow="1" bandRow="1">
                <a:tableStyleId>{E929F9F4-4A8F-4326-A1B4-22849713DDAB}</a:tableStyleId>
              </a:tblPr>
              <a:tblGrid>
                <a:gridCol w="1393031">
                  <a:extLst>
                    <a:ext uri="{9D8B030D-6E8A-4147-A177-3AD203B41FA5}">
                      <a16:colId xmlns:a16="http://schemas.microsoft.com/office/drawing/2014/main" val="4078305887"/>
                    </a:ext>
                  </a:extLst>
                </a:gridCol>
                <a:gridCol w="1372059">
                  <a:extLst>
                    <a:ext uri="{9D8B030D-6E8A-4147-A177-3AD203B41FA5}">
                      <a16:colId xmlns:a16="http://schemas.microsoft.com/office/drawing/2014/main" val="3619298251"/>
                    </a:ext>
                  </a:extLst>
                </a:gridCol>
                <a:gridCol w="2335548">
                  <a:extLst>
                    <a:ext uri="{9D8B030D-6E8A-4147-A177-3AD203B41FA5}">
                      <a16:colId xmlns:a16="http://schemas.microsoft.com/office/drawing/2014/main" val="2084505125"/>
                    </a:ext>
                  </a:extLst>
                </a:gridCol>
                <a:gridCol w="2393157">
                  <a:extLst>
                    <a:ext uri="{9D8B030D-6E8A-4147-A177-3AD203B41FA5}">
                      <a16:colId xmlns:a16="http://schemas.microsoft.com/office/drawing/2014/main" val="4201879830"/>
                    </a:ext>
                  </a:extLst>
                </a:gridCol>
              </a:tblGrid>
              <a:tr h="370840">
                <a:tc>
                  <a:txBody>
                    <a:bodyPr/>
                    <a:lstStyle/>
                    <a:p>
                      <a:pPr algn="ctr"/>
                      <a:r>
                        <a:rPr lang="en-US" sz="1600" dirty="0">
                          <a:solidFill>
                            <a:schemeClr val="bg1"/>
                          </a:solidFill>
                        </a:rPr>
                        <a:t>Instance Type</a:t>
                      </a:r>
                    </a:p>
                  </a:txBody>
                  <a:tcPr/>
                </a:tc>
                <a:tc>
                  <a:txBody>
                    <a:bodyPr/>
                    <a:lstStyle/>
                    <a:p>
                      <a:pPr algn="ctr"/>
                      <a:r>
                        <a:rPr lang="en-US" sz="1600" dirty="0">
                          <a:solidFill>
                            <a:schemeClr val="bg1"/>
                          </a:solidFill>
                        </a:rPr>
                        <a:t>Maximum NIs</a:t>
                      </a:r>
                    </a:p>
                  </a:txBody>
                  <a:tcPr/>
                </a:tc>
                <a:tc>
                  <a:txBody>
                    <a:bodyPr/>
                    <a:lstStyle/>
                    <a:p>
                      <a:pPr algn="ctr"/>
                      <a:r>
                        <a:rPr lang="en-US" sz="1600" dirty="0">
                          <a:solidFill>
                            <a:schemeClr val="bg1"/>
                          </a:solidFill>
                        </a:rPr>
                        <a:t>Private IPv4 Addresses per Interface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IPv6 Addresses per Interface</a:t>
                      </a:r>
                    </a:p>
                  </a:txBody>
                  <a:tcPr/>
                </a:tc>
                <a:extLst>
                  <a:ext uri="{0D108BD9-81ED-4DB2-BD59-A6C34878D82A}">
                    <a16:rowId xmlns:a16="http://schemas.microsoft.com/office/drawing/2014/main" val="2651306797"/>
                  </a:ext>
                </a:extLst>
              </a:tr>
              <a:tr h="370840">
                <a:tc>
                  <a:txBody>
                    <a:bodyPr/>
                    <a:lstStyle/>
                    <a:p>
                      <a:pPr algn="l" fontAlgn="t" latinLnBrk="0"/>
                      <a:r>
                        <a:rPr lang="en-US" sz="1400" b="0" u="none" strike="noStrike" dirty="0">
                          <a:solidFill>
                            <a:schemeClr val="bg1"/>
                          </a:solidFill>
                          <a:effectLst/>
                        </a:rPr>
                        <a:t>a1.xlarge</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4</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15</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15</a:t>
                      </a:r>
                      <a:endParaRPr lang="en-US" sz="1400" b="0" u="none" strike="noStrike" dirty="0">
                        <a:solidFill>
                          <a:schemeClr val="bg1"/>
                        </a:solidFill>
                        <a:effectLst/>
                        <a:latin typeface="+mn-lt"/>
                      </a:endParaRPr>
                    </a:p>
                  </a:txBody>
                  <a:tcPr/>
                </a:tc>
                <a:extLst>
                  <a:ext uri="{0D108BD9-81ED-4DB2-BD59-A6C34878D82A}">
                    <a16:rowId xmlns:a16="http://schemas.microsoft.com/office/drawing/2014/main" val="2607962088"/>
                  </a:ext>
                </a:extLst>
              </a:tr>
              <a:tr h="370840">
                <a:tc>
                  <a:txBody>
                    <a:bodyPr/>
                    <a:lstStyle/>
                    <a:p>
                      <a:pPr algn="l" fontAlgn="t" latinLnBrk="0"/>
                      <a:r>
                        <a:rPr lang="en-US" sz="1400" b="0" u="none" strike="noStrike" dirty="0">
                          <a:solidFill>
                            <a:schemeClr val="bg1"/>
                          </a:solidFill>
                          <a:effectLst/>
                        </a:rPr>
                        <a:t>c1.medium</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2</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6</a:t>
                      </a:r>
                      <a:endParaRPr lang="en-US" sz="1400" b="0" u="none" strike="noStrike" dirty="0">
                        <a:solidFill>
                          <a:schemeClr val="bg1"/>
                        </a:solidFill>
                        <a:effectLst/>
                        <a:latin typeface="+mn-lt"/>
                      </a:endParaRPr>
                    </a:p>
                  </a:txBody>
                  <a:tcPr/>
                </a:tc>
                <a:tc>
                  <a:txBody>
                    <a:bodyPr/>
                    <a:lstStyle/>
                    <a:p>
                      <a:pPr algn="ctr" fontAlgn="t" latinLnBrk="0"/>
                      <a:r>
                        <a:rPr lang="en-US" sz="1400" b="0" dirty="0">
                          <a:solidFill>
                            <a:schemeClr val="bg1"/>
                          </a:solidFill>
                          <a:effectLst/>
                        </a:rPr>
                        <a:t>IPv6 not supported</a:t>
                      </a:r>
                      <a:endParaRPr lang="en-US" sz="1400" b="0" dirty="0">
                        <a:solidFill>
                          <a:schemeClr val="bg1"/>
                        </a:solidFill>
                        <a:effectLst/>
                        <a:latin typeface="+mn-lt"/>
                      </a:endParaRPr>
                    </a:p>
                  </a:txBody>
                  <a:tcPr/>
                </a:tc>
                <a:extLst>
                  <a:ext uri="{0D108BD9-81ED-4DB2-BD59-A6C34878D82A}">
                    <a16:rowId xmlns:a16="http://schemas.microsoft.com/office/drawing/2014/main" val="2827401345"/>
                  </a:ext>
                </a:extLst>
              </a:tr>
              <a:tr h="370840">
                <a:tc>
                  <a:txBody>
                    <a:bodyPr/>
                    <a:lstStyle/>
                    <a:p>
                      <a:pPr algn="l" fontAlgn="t" latinLnBrk="0"/>
                      <a:r>
                        <a:rPr lang="en-US" sz="1400" b="0" u="none" strike="noStrike" dirty="0">
                          <a:solidFill>
                            <a:schemeClr val="bg1"/>
                          </a:solidFill>
                          <a:effectLst/>
                        </a:rPr>
                        <a:t>t2.micro</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2</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2</a:t>
                      </a:r>
                      <a:endParaRPr lang="en-US" sz="1400" b="0" u="none" strike="noStrike" dirty="0">
                        <a:solidFill>
                          <a:schemeClr val="bg1"/>
                        </a:solidFill>
                        <a:effectLst/>
                        <a:latin typeface="+mn-lt"/>
                      </a:endParaRPr>
                    </a:p>
                  </a:txBody>
                  <a:tcPr/>
                </a:tc>
                <a:tc>
                  <a:txBody>
                    <a:bodyPr/>
                    <a:lstStyle/>
                    <a:p>
                      <a:pPr algn="ctr" fontAlgn="t" latinLnBrk="0"/>
                      <a:r>
                        <a:rPr lang="en-US" sz="1400" b="0" dirty="0">
                          <a:solidFill>
                            <a:schemeClr val="bg1"/>
                          </a:solidFill>
                          <a:effectLst/>
                        </a:rPr>
                        <a:t>2</a:t>
                      </a:r>
                      <a:endParaRPr lang="en-US" sz="1400" b="0" dirty="0">
                        <a:solidFill>
                          <a:schemeClr val="bg1"/>
                        </a:solidFill>
                        <a:effectLst/>
                        <a:latin typeface="+mn-lt"/>
                      </a:endParaRPr>
                    </a:p>
                  </a:txBody>
                  <a:tcPr/>
                </a:tc>
                <a:extLst>
                  <a:ext uri="{0D108BD9-81ED-4DB2-BD59-A6C34878D82A}">
                    <a16:rowId xmlns:a16="http://schemas.microsoft.com/office/drawing/2014/main" val="3044737152"/>
                  </a:ext>
                </a:extLst>
              </a:tr>
              <a:tr h="370840">
                <a:tc>
                  <a:txBody>
                    <a:bodyPr/>
                    <a:lstStyle/>
                    <a:p>
                      <a:pPr algn="l" fontAlgn="t" latinLnBrk="0"/>
                      <a:r>
                        <a:rPr lang="en-US" sz="1400" b="0" u="none" strike="noStrike" dirty="0">
                          <a:solidFill>
                            <a:schemeClr val="bg1"/>
                          </a:solidFill>
                          <a:effectLst/>
                        </a:rPr>
                        <a:t>t2.small</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3</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4</a:t>
                      </a:r>
                      <a:endParaRPr lang="en-US" sz="1400" b="0" u="none" strike="noStrike" dirty="0">
                        <a:solidFill>
                          <a:schemeClr val="bg1"/>
                        </a:solidFill>
                        <a:effectLst/>
                        <a:latin typeface="+mn-lt"/>
                      </a:endParaRPr>
                    </a:p>
                  </a:txBody>
                  <a:tcPr/>
                </a:tc>
                <a:tc>
                  <a:txBody>
                    <a:bodyPr/>
                    <a:lstStyle/>
                    <a:p>
                      <a:pPr algn="ctr" fontAlgn="t" latinLnBrk="0"/>
                      <a:r>
                        <a:rPr lang="en-US" sz="1400" b="0" dirty="0">
                          <a:solidFill>
                            <a:schemeClr val="bg1"/>
                          </a:solidFill>
                          <a:effectLst/>
                        </a:rPr>
                        <a:t>4</a:t>
                      </a:r>
                      <a:endParaRPr lang="en-US" sz="1400" b="0" dirty="0">
                        <a:solidFill>
                          <a:schemeClr val="bg1"/>
                        </a:solidFill>
                        <a:effectLst/>
                        <a:latin typeface="+mn-lt"/>
                      </a:endParaRPr>
                    </a:p>
                  </a:txBody>
                  <a:tcPr/>
                </a:tc>
                <a:extLst>
                  <a:ext uri="{0D108BD9-81ED-4DB2-BD59-A6C34878D82A}">
                    <a16:rowId xmlns:a16="http://schemas.microsoft.com/office/drawing/2014/main" val="1898493266"/>
                  </a:ext>
                </a:extLst>
              </a:tr>
              <a:tr h="370840">
                <a:tc>
                  <a:txBody>
                    <a:bodyPr/>
                    <a:lstStyle/>
                    <a:p>
                      <a:pPr algn="l" fontAlgn="t" latinLnBrk="0"/>
                      <a:r>
                        <a:rPr lang="en-US" sz="1400" b="0" u="none" strike="noStrike" dirty="0">
                          <a:solidFill>
                            <a:schemeClr val="bg1"/>
                          </a:solidFill>
                          <a:effectLst/>
                        </a:rPr>
                        <a:t>t2.medium</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3</a:t>
                      </a:r>
                      <a:endParaRPr lang="en-US" sz="1400" b="0" u="none" strike="noStrike" dirty="0">
                        <a:solidFill>
                          <a:schemeClr val="bg1"/>
                        </a:solidFill>
                        <a:effectLst/>
                        <a:latin typeface="+mn-lt"/>
                      </a:endParaRPr>
                    </a:p>
                  </a:txBody>
                  <a:tcPr/>
                </a:tc>
                <a:tc>
                  <a:txBody>
                    <a:bodyPr/>
                    <a:lstStyle/>
                    <a:p>
                      <a:pPr algn="ctr" fontAlgn="t" latinLnBrk="0"/>
                      <a:r>
                        <a:rPr lang="en-US" sz="1400" b="0" u="none" strike="noStrike" dirty="0">
                          <a:solidFill>
                            <a:schemeClr val="bg1"/>
                          </a:solidFill>
                          <a:effectLst/>
                        </a:rPr>
                        <a:t>6</a:t>
                      </a:r>
                      <a:endParaRPr lang="en-US" sz="1400" b="0" u="none" strike="noStrike" dirty="0">
                        <a:solidFill>
                          <a:schemeClr val="bg1"/>
                        </a:solidFill>
                        <a:effectLst/>
                        <a:latin typeface="+mn-lt"/>
                      </a:endParaRPr>
                    </a:p>
                  </a:txBody>
                  <a:tcPr/>
                </a:tc>
                <a:tc>
                  <a:txBody>
                    <a:bodyPr/>
                    <a:lstStyle/>
                    <a:p>
                      <a:pPr algn="ctr" fontAlgn="t" latinLnBrk="0"/>
                      <a:r>
                        <a:rPr lang="en-US" sz="1400" b="0" dirty="0">
                          <a:solidFill>
                            <a:schemeClr val="bg1"/>
                          </a:solidFill>
                          <a:effectLst/>
                        </a:rPr>
                        <a:t>6</a:t>
                      </a:r>
                      <a:endParaRPr lang="en-US" sz="1400" b="0" dirty="0">
                        <a:solidFill>
                          <a:schemeClr val="bg1"/>
                        </a:solidFill>
                        <a:effectLst/>
                        <a:latin typeface="+mn-lt"/>
                      </a:endParaRPr>
                    </a:p>
                  </a:txBody>
                  <a:tcPr/>
                </a:tc>
                <a:extLst>
                  <a:ext uri="{0D108BD9-81ED-4DB2-BD59-A6C34878D82A}">
                    <a16:rowId xmlns:a16="http://schemas.microsoft.com/office/drawing/2014/main" val="2964593337"/>
                  </a:ext>
                </a:extLst>
              </a:tr>
              <a:tr h="370840">
                <a:tc>
                  <a:txBody>
                    <a:bodyPr/>
                    <a:lstStyle/>
                    <a:p>
                      <a:pPr algn="l" fontAlgn="t" latinLnBrk="0"/>
                      <a:r>
                        <a:rPr lang="en-US" sz="1400" b="0" dirty="0">
                          <a:solidFill>
                            <a:schemeClr val="bg1"/>
                          </a:solidFill>
                          <a:effectLst/>
                        </a:rPr>
                        <a:t>z1d.metal</a:t>
                      </a:r>
                      <a:endParaRPr lang="en-US" sz="1400" b="0" dirty="0">
                        <a:solidFill>
                          <a:schemeClr val="bg1"/>
                        </a:solidFill>
                        <a:effectLst/>
                        <a:latin typeface="+mn-lt"/>
                      </a:endParaRPr>
                    </a:p>
                  </a:txBody>
                  <a:tcPr/>
                </a:tc>
                <a:tc>
                  <a:txBody>
                    <a:bodyPr/>
                    <a:lstStyle/>
                    <a:p>
                      <a:pPr algn="ctr" fontAlgn="t" latinLnBrk="0"/>
                      <a:r>
                        <a:rPr lang="en-US" sz="1400" b="0" dirty="0">
                          <a:solidFill>
                            <a:schemeClr val="bg1"/>
                          </a:solidFill>
                          <a:effectLst/>
                        </a:rPr>
                        <a:t>15</a:t>
                      </a:r>
                      <a:endParaRPr lang="en-US" sz="1400" b="0" dirty="0">
                        <a:solidFill>
                          <a:schemeClr val="bg1"/>
                        </a:solidFill>
                        <a:effectLst/>
                        <a:latin typeface="+mn-lt"/>
                      </a:endParaRPr>
                    </a:p>
                  </a:txBody>
                  <a:tcPr/>
                </a:tc>
                <a:tc>
                  <a:txBody>
                    <a:bodyPr/>
                    <a:lstStyle/>
                    <a:p>
                      <a:pPr algn="ctr" fontAlgn="t" latinLnBrk="0"/>
                      <a:r>
                        <a:rPr lang="en-US" sz="1400" b="0" dirty="0">
                          <a:solidFill>
                            <a:schemeClr val="bg1"/>
                          </a:solidFill>
                          <a:effectLst/>
                        </a:rPr>
                        <a:t>50</a:t>
                      </a:r>
                      <a:endParaRPr lang="en-US" sz="1400" b="0" dirty="0">
                        <a:solidFill>
                          <a:schemeClr val="bg1"/>
                        </a:solidFill>
                        <a:effectLst/>
                        <a:latin typeface="+mn-lt"/>
                      </a:endParaRPr>
                    </a:p>
                  </a:txBody>
                  <a:tcPr/>
                </a:tc>
                <a:tc>
                  <a:txBody>
                    <a:bodyPr/>
                    <a:lstStyle/>
                    <a:p>
                      <a:pPr algn="ctr" fontAlgn="t" latinLnBrk="0"/>
                      <a:r>
                        <a:rPr lang="en-US" sz="1400" b="0" dirty="0">
                          <a:solidFill>
                            <a:schemeClr val="bg1"/>
                          </a:solidFill>
                          <a:effectLst/>
                        </a:rPr>
                        <a:t>50</a:t>
                      </a:r>
                      <a:endParaRPr lang="en-US" sz="1400" b="0" dirty="0">
                        <a:solidFill>
                          <a:schemeClr val="bg1"/>
                        </a:solidFill>
                        <a:effectLst/>
                        <a:latin typeface="+mn-lt"/>
                      </a:endParaRPr>
                    </a:p>
                  </a:txBody>
                  <a:tcPr/>
                </a:tc>
                <a:extLst>
                  <a:ext uri="{0D108BD9-81ED-4DB2-BD59-A6C34878D82A}">
                    <a16:rowId xmlns:a16="http://schemas.microsoft.com/office/drawing/2014/main" val="259662766"/>
                  </a:ext>
                </a:extLst>
              </a:tr>
            </a:tbl>
          </a:graphicData>
        </a:graphic>
      </p:graphicFrame>
    </p:spTree>
    <p:extLst>
      <p:ext uri="{BB962C8B-B14F-4D97-AF65-F5344CB8AC3E}">
        <p14:creationId xmlns:p14="http://schemas.microsoft.com/office/powerpoint/2010/main" val="2678107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924023" cy="523220"/>
          </a:xfrm>
          <a:prstGeom prst="rect">
            <a:avLst/>
          </a:prstGeom>
          <a:noFill/>
        </p:spPr>
        <p:txBody>
          <a:bodyPr wrap="none" rtlCol="0">
            <a:spAutoFit/>
          </a:bodyPr>
          <a:lstStyle/>
          <a:p>
            <a:r>
              <a:rPr lang="en-IN" sz="2800" b="1" dirty="0">
                <a:solidFill>
                  <a:schemeClr val="accent2"/>
                </a:solidFill>
              </a:rPr>
              <a:t>Elastic Network Interface</a:t>
            </a:r>
          </a:p>
        </p:txBody>
      </p:sp>
      <p:sp>
        <p:nvSpPr>
          <p:cNvPr id="9" name="Rectangle: Rounded Corners 8">
            <a:extLst>
              <a:ext uri="{FF2B5EF4-FFF2-40B4-BE49-F238E27FC236}">
                <a16:creationId xmlns:a16="http://schemas.microsoft.com/office/drawing/2014/main" id="{A8EA1F66-FA0E-40F9-AB1C-17E713DB11B1}"/>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When do we need a network interface?</a:t>
            </a:r>
          </a:p>
        </p:txBody>
      </p:sp>
      <p:sp>
        <p:nvSpPr>
          <p:cNvPr id="5" name="Rectangle: Rounded Corners 4">
            <a:extLst>
              <a:ext uri="{FF2B5EF4-FFF2-40B4-BE49-F238E27FC236}">
                <a16:creationId xmlns:a16="http://schemas.microsoft.com/office/drawing/2014/main" id="{5ECAA839-FEFD-4979-98A5-35678D712ADD}"/>
              </a:ext>
            </a:extLst>
          </p:cNvPr>
          <p:cNvSpPr/>
          <p:nvPr/>
        </p:nvSpPr>
        <p:spPr>
          <a:xfrm>
            <a:off x="1951220" y="2207417"/>
            <a:ext cx="5241560" cy="257979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dirty="0">
                <a:solidFill>
                  <a:prstClr val="black"/>
                </a:solidFill>
              </a:rPr>
              <a:t>Creating a management network</a:t>
            </a: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Using network and security appliances in our VPC</a:t>
            </a: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Creating dual-homed instances with workloads/roles on distinct subnets</a:t>
            </a:r>
          </a:p>
          <a:p>
            <a:pPr marL="342900" lvl="0" indent="-342900">
              <a:buFont typeface="+mj-lt"/>
              <a:buAutoNum type="arabicPeriod"/>
            </a:pPr>
            <a:endParaRPr lang="en-US" dirty="0">
              <a:solidFill>
                <a:prstClr val="black"/>
              </a:solidFill>
            </a:endParaRPr>
          </a:p>
          <a:p>
            <a:pPr marL="342900" lvl="0" indent="-342900">
              <a:buFont typeface="+mj-lt"/>
              <a:buAutoNum type="arabicPeriod"/>
            </a:pPr>
            <a:r>
              <a:rPr lang="en-US" dirty="0">
                <a:solidFill>
                  <a:prstClr val="black"/>
                </a:solidFill>
              </a:rPr>
              <a:t>Creating a low-budget, high-availability solution</a:t>
            </a:r>
          </a:p>
        </p:txBody>
      </p:sp>
      <p:sp>
        <p:nvSpPr>
          <p:cNvPr id="7" name="Rectangle: Rounded Corners 6">
            <a:extLst>
              <a:ext uri="{FF2B5EF4-FFF2-40B4-BE49-F238E27FC236}">
                <a16:creationId xmlns:a16="http://schemas.microsoft.com/office/drawing/2014/main" id="{7574D65E-9333-4CCD-937B-24E866B7C91D}"/>
              </a:ext>
            </a:extLst>
          </p:cNvPr>
          <p:cNvSpPr/>
          <p:nvPr/>
        </p:nvSpPr>
        <p:spPr>
          <a:xfrm>
            <a:off x="1371600" y="1892371"/>
            <a:ext cx="64008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will have to attach multiple network interfaces in the following scenarios:</a:t>
            </a:r>
          </a:p>
        </p:txBody>
      </p:sp>
    </p:spTree>
    <p:extLst>
      <p:ext uri="{BB962C8B-B14F-4D97-AF65-F5344CB8AC3E}">
        <p14:creationId xmlns:p14="http://schemas.microsoft.com/office/powerpoint/2010/main" val="2786211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924023" cy="523220"/>
          </a:xfrm>
          <a:prstGeom prst="rect">
            <a:avLst/>
          </a:prstGeom>
          <a:noFill/>
        </p:spPr>
        <p:txBody>
          <a:bodyPr wrap="none" rtlCol="0">
            <a:spAutoFit/>
          </a:bodyPr>
          <a:lstStyle/>
          <a:p>
            <a:r>
              <a:rPr lang="en-IN" sz="2800" b="1" dirty="0">
                <a:solidFill>
                  <a:schemeClr val="accent2"/>
                </a:solidFill>
              </a:rPr>
              <a:t>Elastic Network Interface</a:t>
            </a:r>
          </a:p>
        </p:txBody>
      </p:sp>
      <p:pic>
        <p:nvPicPr>
          <p:cNvPr id="1026" name="Picture 2" descr="&#10;      Creating a Management Network&#10;     ">
            <a:extLst>
              <a:ext uri="{FF2B5EF4-FFF2-40B4-BE49-F238E27FC236}">
                <a16:creationId xmlns:a16="http://schemas.microsoft.com/office/drawing/2014/main" id="{AE7D1002-7367-45BE-BEB7-8B2B511DD9D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9069" y="704970"/>
            <a:ext cx="5080634" cy="42338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999E23F-AFA3-4B66-BEA3-2E48DC387BD3}"/>
              </a:ext>
            </a:extLst>
          </p:cNvPr>
          <p:cNvGrpSpPr/>
          <p:nvPr/>
        </p:nvGrpSpPr>
        <p:grpSpPr>
          <a:xfrm>
            <a:off x="350045" y="1275875"/>
            <a:ext cx="3629024" cy="3176943"/>
            <a:chOff x="350045" y="1275875"/>
            <a:chExt cx="3629024" cy="3176943"/>
          </a:xfrm>
        </p:grpSpPr>
        <p:sp>
          <p:nvSpPr>
            <p:cNvPr id="9" name="Rectangle: Rounded Corners 8">
              <a:extLst>
                <a:ext uri="{FF2B5EF4-FFF2-40B4-BE49-F238E27FC236}">
                  <a16:creationId xmlns:a16="http://schemas.microsoft.com/office/drawing/2014/main" id="{A8EA1F66-FA0E-40F9-AB1C-17E713DB11B1}"/>
                </a:ext>
              </a:extLst>
            </p:cNvPr>
            <p:cNvSpPr/>
            <p:nvPr/>
          </p:nvSpPr>
          <p:spPr>
            <a:xfrm>
              <a:off x="871538" y="1275875"/>
              <a:ext cx="2586038" cy="52322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Scenario Example</a:t>
              </a:r>
            </a:p>
          </p:txBody>
        </p:sp>
        <p:sp>
          <p:nvSpPr>
            <p:cNvPr id="8" name="Rectangle: Rounded Corners 7">
              <a:extLst>
                <a:ext uri="{FF2B5EF4-FFF2-40B4-BE49-F238E27FC236}">
                  <a16:creationId xmlns:a16="http://schemas.microsoft.com/office/drawing/2014/main" id="{5F7975E8-3E7B-4894-AD9A-A37C22556B88}"/>
                </a:ext>
              </a:extLst>
            </p:cNvPr>
            <p:cNvSpPr/>
            <p:nvPr/>
          </p:nvSpPr>
          <p:spPr>
            <a:xfrm>
              <a:off x="350045" y="2064544"/>
              <a:ext cx="3629024" cy="238827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can create a management network using network interfaces. In this scenario, the primary network interface (eth0) on the instance handles public traffic, and the secondary network interface (eth1) handles backend management traffic and is connected to a separate subnet in our VPC that has more restrictive access controls</a:t>
              </a:r>
            </a:p>
          </p:txBody>
        </p:sp>
      </p:grpSp>
    </p:spTree>
    <p:extLst>
      <p:ext uri="{BB962C8B-B14F-4D97-AF65-F5344CB8AC3E}">
        <p14:creationId xmlns:p14="http://schemas.microsoft.com/office/powerpoint/2010/main" val="32560566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835819" y="1790699"/>
            <a:ext cx="7472362" cy="1562102"/>
          </a:xfrm>
          <a:prstGeom prst="rect">
            <a:avLst/>
          </a:prstGeom>
        </p:spPr>
        <p:txBody>
          <a:bodyPr anchor="ctr"/>
          <a:lstStyle/>
          <a:p>
            <a:pPr algn="ctr"/>
            <a:r>
              <a:rPr lang="en-US" dirty="0"/>
              <a:t>Elastic Network Adapter</a:t>
            </a:r>
          </a:p>
        </p:txBody>
      </p:sp>
    </p:spTree>
    <p:extLst>
      <p:ext uri="{BB962C8B-B14F-4D97-AF65-F5344CB8AC3E}">
        <p14:creationId xmlns:p14="http://schemas.microsoft.com/office/powerpoint/2010/main" val="3541676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800271" cy="523220"/>
          </a:xfrm>
          <a:prstGeom prst="rect">
            <a:avLst/>
          </a:prstGeom>
          <a:noFill/>
        </p:spPr>
        <p:txBody>
          <a:bodyPr wrap="none" rtlCol="0">
            <a:spAutoFit/>
          </a:bodyPr>
          <a:lstStyle/>
          <a:p>
            <a:r>
              <a:rPr lang="en-IN" sz="2800" b="1" dirty="0">
                <a:solidFill>
                  <a:schemeClr val="accent2"/>
                </a:solidFill>
              </a:rPr>
              <a:t>Elastic Network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Elastic Network Adapter</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122989" y="1689581"/>
            <a:ext cx="6898022" cy="115124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Amazon EC2 provides enhanced networking capabilities through the elastic network adapter (ENA). It supports network speeds up to 100 GBps for the supported instance types</a:t>
            </a:r>
          </a:p>
        </p:txBody>
      </p:sp>
      <p:pic>
        <p:nvPicPr>
          <p:cNvPr id="3" name="Picture 2">
            <a:extLst>
              <a:ext uri="{FF2B5EF4-FFF2-40B4-BE49-F238E27FC236}">
                <a16:creationId xmlns:a16="http://schemas.microsoft.com/office/drawing/2014/main" id="{428031F3-C13F-4778-A96D-EBCDF6EC13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57612" y="3106062"/>
            <a:ext cx="1628776" cy="1660288"/>
          </a:xfrm>
          <a:prstGeom prst="rect">
            <a:avLst/>
          </a:prstGeom>
        </p:spPr>
      </p:pic>
    </p:spTree>
    <p:extLst>
      <p:ext uri="{BB962C8B-B14F-4D97-AF65-F5344CB8AC3E}">
        <p14:creationId xmlns:p14="http://schemas.microsoft.com/office/powerpoint/2010/main" val="3032806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800271" cy="523220"/>
          </a:xfrm>
          <a:prstGeom prst="rect">
            <a:avLst/>
          </a:prstGeom>
          <a:noFill/>
        </p:spPr>
        <p:txBody>
          <a:bodyPr wrap="none" rtlCol="0">
            <a:spAutoFit/>
          </a:bodyPr>
          <a:lstStyle/>
          <a:p>
            <a:r>
              <a:rPr lang="en-IN" sz="2800" b="1" dirty="0">
                <a:solidFill>
                  <a:schemeClr val="accent2"/>
                </a:solidFill>
              </a:rPr>
              <a:t>Elastic Network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806534" y="1246178"/>
            <a:ext cx="3186112"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All the available instance types</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385762" y="2158827"/>
            <a:ext cx="4027656" cy="200739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A1, C5, C5d, C5n, F1, G3, G4, H1, I3, I3en, Inf1, m4.16xlarge, M5, M5a, M5ad, M5d, M5dn, M5n, P2, P3, R4, R5, R5a, R5ad, R5d, R5dn, R5n, T3, T3a, u-6tb1.metal, u-9tb1.metal, u-12tb1.metal, u-18tb1.metal, u-24tb1.metal, X1, X1e, and z1d instances</a:t>
            </a:r>
          </a:p>
        </p:txBody>
      </p:sp>
      <p:sp>
        <p:nvSpPr>
          <p:cNvPr id="6" name="Rectangle: Rounded Corners 5">
            <a:extLst>
              <a:ext uri="{FF2B5EF4-FFF2-40B4-BE49-F238E27FC236}">
                <a16:creationId xmlns:a16="http://schemas.microsoft.com/office/drawing/2014/main" id="{E546CC2E-AC64-4501-B33A-8DA21EFBC581}"/>
              </a:ext>
            </a:extLst>
          </p:cNvPr>
          <p:cNvSpPr/>
          <p:nvPr/>
        </p:nvSpPr>
        <p:spPr>
          <a:xfrm>
            <a:off x="4730584" y="2158827"/>
            <a:ext cx="4027654" cy="200739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dirty="0">
                <a:solidFill>
                  <a:prstClr val="black"/>
                </a:solidFill>
              </a:rPr>
              <a:t>Amazon Linux 2</a:t>
            </a:r>
          </a:p>
          <a:p>
            <a:pPr marL="342900" lvl="0" indent="-342900">
              <a:buFont typeface="+mj-lt"/>
              <a:buAutoNum type="arabicPeriod"/>
            </a:pPr>
            <a:r>
              <a:rPr lang="en-US" dirty="0">
                <a:solidFill>
                  <a:prstClr val="black"/>
                </a:solidFill>
              </a:rPr>
              <a:t>Amazon Linux AMI 2018.03</a:t>
            </a:r>
          </a:p>
          <a:p>
            <a:pPr marL="342900" lvl="0" indent="-342900">
              <a:buFont typeface="+mj-lt"/>
              <a:buAutoNum type="arabicPeriod"/>
            </a:pPr>
            <a:r>
              <a:rPr lang="en-US" dirty="0">
                <a:solidFill>
                  <a:prstClr val="black"/>
                </a:solidFill>
              </a:rPr>
              <a:t>Ubuntu 14.04 (with linux-aws kernel) or later</a:t>
            </a:r>
          </a:p>
          <a:p>
            <a:pPr marL="342900" lvl="0" indent="-342900">
              <a:buFont typeface="+mj-lt"/>
              <a:buAutoNum type="arabicPeriod"/>
            </a:pPr>
            <a:r>
              <a:rPr lang="en-US" dirty="0">
                <a:solidFill>
                  <a:prstClr val="black"/>
                </a:solidFill>
              </a:rPr>
              <a:t>Red Hat Enterprise Linux 7.4 or later</a:t>
            </a:r>
          </a:p>
          <a:p>
            <a:pPr marL="342900" lvl="0" indent="-342900">
              <a:buFont typeface="+mj-lt"/>
              <a:buAutoNum type="arabicPeriod"/>
            </a:pPr>
            <a:r>
              <a:rPr lang="en-US" dirty="0">
                <a:solidFill>
                  <a:prstClr val="black"/>
                </a:solidFill>
              </a:rPr>
              <a:t>SUSE Linux Enterprise Server 12 SP2 or later</a:t>
            </a:r>
          </a:p>
          <a:p>
            <a:pPr marL="342900" lvl="0" indent="-342900">
              <a:buFont typeface="+mj-lt"/>
              <a:buAutoNum type="arabicPeriod"/>
            </a:pPr>
            <a:r>
              <a:rPr lang="en-US" dirty="0">
                <a:solidFill>
                  <a:prstClr val="black"/>
                </a:solidFill>
              </a:rPr>
              <a:t>CentOS 7.4.1708 or later</a:t>
            </a:r>
          </a:p>
          <a:p>
            <a:pPr marL="342900" lvl="0" indent="-342900">
              <a:buFont typeface="+mj-lt"/>
              <a:buAutoNum type="arabicPeriod"/>
            </a:pPr>
            <a:r>
              <a:rPr lang="en-US" dirty="0">
                <a:solidFill>
                  <a:prstClr val="black"/>
                </a:solidFill>
              </a:rPr>
              <a:t>FreeBSD 11.1 or later</a:t>
            </a:r>
          </a:p>
          <a:p>
            <a:pPr marL="342900" lvl="0" indent="-342900">
              <a:buFont typeface="+mj-lt"/>
              <a:buAutoNum type="arabicPeriod"/>
            </a:pPr>
            <a:r>
              <a:rPr lang="en-US" dirty="0">
                <a:solidFill>
                  <a:prstClr val="black"/>
                </a:solidFill>
              </a:rPr>
              <a:t>Debian GNU/Linux 9 or later</a:t>
            </a:r>
          </a:p>
        </p:txBody>
      </p:sp>
      <p:sp>
        <p:nvSpPr>
          <p:cNvPr id="11" name="Rectangle: Rounded Corners 10">
            <a:extLst>
              <a:ext uri="{FF2B5EF4-FFF2-40B4-BE49-F238E27FC236}">
                <a16:creationId xmlns:a16="http://schemas.microsoft.com/office/drawing/2014/main" id="{FE9CB2A6-F358-4F9E-B34D-68DC0FAE405B}"/>
              </a:ext>
            </a:extLst>
          </p:cNvPr>
          <p:cNvSpPr/>
          <p:nvPr/>
        </p:nvSpPr>
        <p:spPr>
          <a:xfrm>
            <a:off x="5151354" y="1246178"/>
            <a:ext cx="3186112"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All the available AMIs</a:t>
            </a:r>
          </a:p>
        </p:txBody>
      </p:sp>
    </p:spTree>
    <p:extLst>
      <p:ext uri="{BB962C8B-B14F-4D97-AF65-F5344CB8AC3E}">
        <p14:creationId xmlns:p14="http://schemas.microsoft.com/office/powerpoint/2010/main" val="719529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grpSp>
        <p:nvGrpSpPr>
          <p:cNvPr id="6" name="Group 5">
            <a:extLst>
              <a:ext uri="{FF2B5EF4-FFF2-40B4-BE49-F238E27FC236}">
                <a16:creationId xmlns:a16="http://schemas.microsoft.com/office/drawing/2014/main" id="{C0349453-C88D-456A-BAB4-47EE4EA5BEDE}"/>
              </a:ext>
            </a:extLst>
          </p:cNvPr>
          <p:cNvGrpSpPr/>
          <p:nvPr/>
        </p:nvGrpSpPr>
        <p:grpSpPr>
          <a:xfrm>
            <a:off x="3224432" y="965955"/>
            <a:ext cx="2695131" cy="818568"/>
            <a:chOff x="1278194" y="980090"/>
            <a:chExt cx="2695131" cy="818568"/>
          </a:xfrm>
        </p:grpSpPr>
        <p:pic>
          <p:nvPicPr>
            <p:cNvPr id="29" name="Picture 28">
              <a:extLst>
                <a:ext uri="{FF2B5EF4-FFF2-40B4-BE49-F238E27FC236}">
                  <a16:creationId xmlns:a16="http://schemas.microsoft.com/office/drawing/2014/main" id="{1840C99B-9E5A-4B95-BEC3-169E76694515}"/>
                </a:ext>
              </a:extLst>
            </p:cNvPr>
            <p:cNvPicPr>
              <a:picLocks noChangeAspect="1"/>
            </p:cNvPicPr>
            <p:nvPr/>
          </p:nvPicPr>
          <p:blipFill rotWithShape="1">
            <a:blip r:embed="rId3"/>
            <a:srcRect l="33759" t="18361" r="30603" b="49404"/>
            <a:stretch/>
          </p:blipFill>
          <p:spPr>
            <a:xfrm>
              <a:off x="2146737" y="980090"/>
              <a:ext cx="982717" cy="449236"/>
            </a:xfrm>
            <a:prstGeom prst="rect">
              <a:avLst/>
            </a:prstGeom>
          </p:spPr>
        </p:pic>
        <p:sp>
          <p:nvSpPr>
            <p:cNvPr id="5" name="TextBox 4">
              <a:extLst>
                <a:ext uri="{FF2B5EF4-FFF2-40B4-BE49-F238E27FC236}">
                  <a16:creationId xmlns:a16="http://schemas.microsoft.com/office/drawing/2014/main" id="{41CF4FAE-8C22-4F4B-A0B8-2C6CFD2EB06A}"/>
                </a:ext>
              </a:extLst>
            </p:cNvPr>
            <p:cNvSpPr txBox="1"/>
            <p:nvPr/>
          </p:nvSpPr>
          <p:spPr>
            <a:xfrm>
              <a:off x="1278194" y="1429326"/>
              <a:ext cx="2695131" cy="369332"/>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For Windows File Server</a:t>
              </a:r>
            </a:p>
          </p:txBody>
        </p:sp>
      </p:grpSp>
      <p:sp>
        <p:nvSpPr>
          <p:cNvPr id="36" name="Rectangle: Rounded Corners 35">
            <a:extLst>
              <a:ext uri="{FF2B5EF4-FFF2-40B4-BE49-F238E27FC236}">
                <a16:creationId xmlns:a16="http://schemas.microsoft.com/office/drawing/2014/main" id="{16384BC3-74A7-4EFA-B973-5EA2B46543D1}"/>
              </a:ext>
            </a:extLst>
          </p:cNvPr>
          <p:cNvSpPr/>
          <p:nvPr/>
        </p:nvSpPr>
        <p:spPr>
          <a:xfrm>
            <a:off x="913859" y="2226642"/>
            <a:ext cx="7316273" cy="790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 native Microsoft Windows file system so that we can move our windows-based apps to this shared storage in AWS. Built on a Windows server, it has great compatibility with Microsoft products</a:t>
            </a:r>
          </a:p>
        </p:txBody>
      </p:sp>
      <p:sp>
        <p:nvSpPr>
          <p:cNvPr id="13" name="Rectangle: Rounded Corners 12">
            <a:extLst>
              <a:ext uri="{FF2B5EF4-FFF2-40B4-BE49-F238E27FC236}">
                <a16:creationId xmlns:a16="http://schemas.microsoft.com/office/drawing/2014/main" id="{33EA8097-7DD1-406D-A0B0-3B8F4039E3D4}"/>
              </a:ext>
            </a:extLst>
          </p:cNvPr>
          <p:cNvSpPr/>
          <p:nvPr/>
        </p:nvSpPr>
        <p:spPr>
          <a:xfrm>
            <a:off x="913860" y="3485030"/>
            <a:ext cx="7316273" cy="79029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get full support for the SMB protocol, Windows NTFS, and Microsoft Active Directory (AD) integration. Also, FSx uses SSD for fast performance</a:t>
            </a:r>
            <a:endParaRPr lang="en-IN" dirty="0">
              <a:solidFill>
                <a:schemeClr val="tx1"/>
              </a:solidFill>
            </a:endParaRPr>
          </a:p>
        </p:txBody>
      </p:sp>
    </p:spTree>
    <p:extLst>
      <p:ext uri="{BB962C8B-B14F-4D97-AF65-F5344CB8AC3E}">
        <p14:creationId xmlns:p14="http://schemas.microsoft.com/office/powerpoint/2010/main" val="1752082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835819" y="1790699"/>
            <a:ext cx="7472362" cy="1562102"/>
          </a:xfrm>
          <a:prstGeom prst="rect">
            <a:avLst/>
          </a:prstGeom>
        </p:spPr>
        <p:txBody>
          <a:bodyPr anchor="ctr"/>
          <a:lstStyle/>
          <a:p>
            <a:pPr algn="ctr"/>
            <a:r>
              <a:rPr lang="en-US" dirty="0"/>
              <a:t>Elastic Fabric Adapter</a:t>
            </a:r>
          </a:p>
        </p:txBody>
      </p:sp>
    </p:spTree>
    <p:extLst>
      <p:ext uri="{BB962C8B-B14F-4D97-AF65-F5344CB8AC3E}">
        <p14:creationId xmlns:p14="http://schemas.microsoft.com/office/powerpoint/2010/main" val="3268103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93493" cy="523220"/>
          </a:xfrm>
          <a:prstGeom prst="rect">
            <a:avLst/>
          </a:prstGeom>
          <a:noFill/>
        </p:spPr>
        <p:txBody>
          <a:bodyPr wrap="none" rtlCol="0">
            <a:spAutoFit/>
          </a:bodyPr>
          <a:lstStyle/>
          <a:p>
            <a:r>
              <a:rPr lang="en-IN" sz="2800" b="1" dirty="0">
                <a:solidFill>
                  <a:schemeClr val="accent2"/>
                </a:solidFill>
              </a:rPr>
              <a:t>Elastic Fabric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Elastic Fabric Adapter</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122989" y="1647754"/>
            <a:ext cx="6898022" cy="725007"/>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The network device that we can attach to our Amazon EC2 instance to accelerate High Performance Computing (HPC) and Machine Learning applications</a:t>
            </a:r>
          </a:p>
        </p:txBody>
      </p:sp>
      <p:grpSp>
        <p:nvGrpSpPr>
          <p:cNvPr id="11" name="Group 10"/>
          <p:cNvGrpSpPr/>
          <p:nvPr/>
        </p:nvGrpSpPr>
        <p:grpSpPr>
          <a:xfrm>
            <a:off x="1774572" y="2571750"/>
            <a:ext cx="5594856" cy="2291502"/>
            <a:chOff x="1774572" y="2571750"/>
            <a:chExt cx="5594856" cy="2291502"/>
          </a:xfrm>
        </p:grpSpPr>
        <p:pic>
          <p:nvPicPr>
            <p:cNvPr id="5" name="Picture 4">
              <a:extLst>
                <a:ext uri="{FF2B5EF4-FFF2-40B4-BE49-F238E27FC236}">
                  <a16:creationId xmlns:a16="http://schemas.microsoft.com/office/drawing/2014/main" id="{2E8F9558-720C-4315-A76B-99FEC45CB149}"/>
                </a:ext>
              </a:extLst>
            </p:cNvPr>
            <p:cNvPicPr>
              <a:picLocks noChangeAspect="1"/>
            </p:cNvPicPr>
            <p:nvPr/>
          </p:nvPicPr>
          <p:blipFill rotWithShape="1">
            <a:blip r:embed="rId3"/>
            <a:srcRect l="5900" t="9851" r="5900" b="9851"/>
            <a:stretch/>
          </p:blipFill>
          <p:spPr>
            <a:xfrm>
              <a:off x="1774572" y="2571750"/>
              <a:ext cx="5594856" cy="2291502"/>
            </a:xfrm>
            <a:prstGeom prst="rect">
              <a:avLst/>
            </a:prstGeom>
          </p:spPr>
        </p:pic>
        <p:grpSp>
          <p:nvGrpSpPr>
            <p:cNvPr id="10" name="Group 9"/>
            <p:cNvGrpSpPr/>
            <p:nvPr/>
          </p:nvGrpSpPr>
          <p:grpSpPr>
            <a:xfrm>
              <a:off x="1827737" y="3737342"/>
              <a:ext cx="5320887" cy="707034"/>
              <a:chOff x="1827737" y="3737342"/>
              <a:chExt cx="5320887" cy="707034"/>
            </a:xfrm>
          </p:grpSpPr>
          <p:sp>
            <p:nvSpPr>
              <p:cNvPr id="6" name="TextBox 5"/>
              <p:cNvSpPr txBox="1"/>
              <p:nvPr/>
            </p:nvSpPr>
            <p:spPr>
              <a:xfrm>
                <a:off x="1827737" y="3843672"/>
                <a:ext cx="1350335" cy="430887"/>
              </a:xfrm>
              <a:prstGeom prst="rect">
                <a:avLst/>
              </a:prstGeom>
              <a:solidFill>
                <a:schemeClr val="bg1"/>
              </a:solidFill>
            </p:spPr>
            <p:txBody>
              <a:bodyPr wrap="square" lIns="0" tIns="0" rIns="0" bIns="0" rtlCol="0" anchor="ctr">
                <a:spAutoFit/>
              </a:bodyPr>
              <a:lstStyle/>
              <a:p>
                <a:pPr algn="ctr"/>
                <a:r>
                  <a:rPr lang="en-US" sz="1000" b="1" dirty="0"/>
                  <a:t>Elastic Fabric Adapter</a:t>
                </a:r>
              </a:p>
              <a:p>
                <a:pPr algn="ctr"/>
                <a:endParaRPr lang="en-US" sz="200" b="1" dirty="0"/>
              </a:p>
              <a:p>
                <a:pPr algn="ctr"/>
                <a:r>
                  <a:rPr lang="en-US" sz="800" dirty="0"/>
                  <a:t>Run HPC applications at scale </a:t>
                </a:r>
              </a:p>
              <a:p>
                <a:pPr algn="ctr"/>
                <a:r>
                  <a:rPr lang="en-US" sz="800" dirty="0"/>
                  <a:t>on AWS</a:t>
                </a:r>
              </a:p>
            </p:txBody>
          </p:sp>
          <p:sp>
            <p:nvSpPr>
              <p:cNvPr id="7" name="TextBox 6"/>
              <p:cNvSpPr txBox="1"/>
              <p:nvPr/>
            </p:nvSpPr>
            <p:spPr>
              <a:xfrm>
                <a:off x="3199338" y="3737342"/>
                <a:ext cx="1213175" cy="553998"/>
              </a:xfrm>
              <a:prstGeom prst="rect">
                <a:avLst/>
              </a:prstGeom>
              <a:solidFill>
                <a:schemeClr val="bg1"/>
              </a:solidFill>
            </p:spPr>
            <p:txBody>
              <a:bodyPr wrap="square" lIns="0" tIns="0" rIns="0" bIns="0" rtlCol="0" anchor="ctr">
                <a:spAutoFit/>
              </a:bodyPr>
              <a:lstStyle/>
              <a:p>
                <a:pPr algn="ctr"/>
                <a:r>
                  <a:rPr lang="en-US" sz="1000" b="1" dirty="0"/>
                  <a:t>Create</a:t>
                </a:r>
              </a:p>
              <a:p>
                <a:pPr algn="ctr"/>
                <a:endParaRPr lang="en-US" sz="200" b="1" dirty="0"/>
              </a:p>
              <a:p>
                <a:pPr algn="ctr"/>
                <a:r>
                  <a:rPr lang="en-US" sz="800" dirty="0"/>
                  <a:t>Provision an EFA ENI using create-network-interface or </a:t>
                </a:r>
              </a:p>
              <a:p>
                <a:pPr algn="ctr"/>
                <a:r>
                  <a:rPr lang="en-US" sz="800" dirty="0"/>
                  <a:t>the EC2 console</a:t>
                </a:r>
              </a:p>
            </p:txBody>
          </p:sp>
          <p:sp>
            <p:nvSpPr>
              <p:cNvPr id="8" name="TextBox 7"/>
              <p:cNvSpPr txBox="1"/>
              <p:nvPr/>
            </p:nvSpPr>
            <p:spPr>
              <a:xfrm>
                <a:off x="4476311" y="3750488"/>
                <a:ext cx="1320909" cy="677108"/>
              </a:xfrm>
              <a:prstGeom prst="rect">
                <a:avLst/>
              </a:prstGeom>
              <a:solidFill>
                <a:schemeClr val="bg1"/>
              </a:solidFill>
            </p:spPr>
            <p:txBody>
              <a:bodyPr wrap="square" lIns="0" tIns="0" rIns="0" bIns="0" rtlCol="0" anchor="ctr">
                <a:spAutoFit/>
              </a:bodyPr>
              <a:lstStyle/>
              <a:p>
                <a:pPr algn="ctr"/>
                <a:r>
                  <a:rPr lang="en-US" sz="1000" b="1" dirty="0"/>
                  <a:t>Attach</a:t>
                </a:r>
              </a:p>
              <a:p>
                <a:pPr algn="ctr"/>
                <a:endParaRPr lang="en-US" sz="200" b="1" dirty="0"/>
              </a:p>
              <a:p>
                <a:pPr algn="ctr"/>
                <a:r>
                  <a:rPr lang="en-US" sz="800" dirty="0"/>
                  <a:t>Attach EFA ENI to Amazon EC2 instance(s) or EFA ENI can also be created as part of the run-instance call</a:t>
                </a:r>
              </a:p>
            </p:txBody>
          </p:sp>
          <p:sp>
            <p:nvSpPr>
              <p:cNvPr id="9" name="TextBox 8"/>
              <p:cNvSpPr txBox="1"/>
              <p:nvPr/>
            </p:nvSpPr>
            <p:spPr>
              <a:xfrm>
                <a:off x="5935449" y="3767268"/>
                <a:ext cx="1213175" cy="677108"/>
              </a:xfrm>
              <a:prstGeom prst="rect">
                <a:avLst/>
              </a:prstGeom>
              <a:solidFill>
                <a:schemeClr val="bg1"/>
              </a:solidFill>
            </p:spPr>
            <p:txBody>
              <a:bodyPr wrap="square" lIns="0" tIns="0" rIns="0" bIns="0" rtlCol="0" anchor="ctr">
                <a:spAutoFit/>
              </a:bodyPr>
              <a:lstStyle/>
              <a:p>
                <a:pPr algn="ctr"/>
                <a:r>
                  <a:rPr lang="en-US" sz="1000" b="1" dirty="0"/>
                  <a:t>Run</a:t>
                </a:r>
              </a:p>
              <a:p>
                <a:pPr algn="ctr"/>
                <a:endParaRPr lang="en-US" sz="200" b="1" dirty="0"/>
              </a:p>
              <a:p>
                <a:pPr algn="ctr"/>
                <a:r>
                  <a:rPr lang="en-US" sz="800" dirty="0"/>
                  <a:t>Run our application on an EC2 cluster with EFA attached and experience the improved performance</a:t>
                </a:r>
              </a:p>
            </p:txBody>
          </p:sp>
        </p:grpSp>
      </p:grpSp>
    </p:spTree>
    <p:extLst>
      <p:ext uri="{BB962C8B-B14F-4D97-AF65-F5344CB8AC3E}">
        <p14:creationId xmlns:p14="http://schemas.microsoft.com/office/powerpoint/2010/main" val="2524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93493" cy="523220"/>
          </a:xfrm>
          <a:prstGeom prst="rect">
            <a:avLst/>
          </a:prstGeom>
          <a:noFill/>
        </p:spPr>
        <p:txBody>
          <a:bodyPr wrap="none" rtlCol="0">
            <a:spAutoFit/>
          </a:bodyPr>
          <a:lstStyle/>
          <a:p>
            <a:r>
              <a:rPr lang="en-IN" sz="2800" b="1" dirty="0">
                <a:solidFill>
                  <a:schemeClr val="accent2"/>
                </a:solidFill>
              </a:rPr>
              <a:t>Elastic Fabric Adapter</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122989" y="926787"/>
            <a:ext cx="6898022" cy="916853"/>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To put it simply, an EFA is an ENA with added functionalities. It provides an additional OS-bypass function, which allows HPC and ML apps to directly communicate over a network interface to achieve low latency</a:t>
            </a:r>
          </a:p>
        </p:txBody>
      </p:sp>
      <p:pic>
        <p:nvPicPr>
          <p:cNvPr id="2050" name="Picture 2" descr="&#10;    Contrasting a traditional HPC software stack with one that uses an EFA.&#10;   ">
            <a:extLst>
              <a:ext uri="{FF2B5EF4-FFF2-40B4-BE49-F238E27FC236}">
                <a16:creationId xmlns:a16="http://schemas.microsoft.com/office/drawing/2014/main" id="{7C2F62C1-4C8F-46BC-A1DC-29F18AFE5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2078269"/>
            <a:ext cx="7029450" cy="283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92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93493" cy="523220"/>
          </a:xfrm>
          <a:prstGeom prst="rect">
            <a:avLst/>
          </a:prstGeom>
          <a:noFill/>
        </p:spPr>
        <p:txBody>
          <a:bodyPr wrap="none" rtlCol="0">
            <a:spAutoFit/>
          </a:bodyPr>
          <a:lstStyle/>
          <a:p>
            <a:r>
              <a:rPr lang="en-IN" sz="2800" b="1" dirty="0">
                <a:solidFill>
                  <a:schemeClr val="accent2"/>
                </a:solidFill>
              </a:rPr>
              <a:t>Elastic Fabric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228850" y="93297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Difference Between EFAs and ENAs</a:t>
            </a:r>
          </a:p>
        </p:txBody>
      </p:sp>
      <p:grpSp>
        <p:nvGrpSpPr>
          <p:cNvPr id="4" name="Group 3">
            <a:extLst>
              <a:ext uri="{FF2B5EF4-FFF2-40B4-BE49-F238E27FC236}">
                <a16:creationId xmlns:a16="http://schemas.microsoft.com/office/drawing/2014/main" id="{129C94FC-8E63-4D8C-A6B3-AEC64298252F}"/>
              </a:ext>
            </a:extLst>
          </p:cNvPr>
          <p:cNvGrpSpPr/>
          <p:nvPr/>
        </p:nvGrpSpPr>
        <p:grpSpPr>
          <a:xfrm>
            <a:off x="4810474" y="1810183"/>
            <a:ext cx="3488180" cy="2653816"/>
            <a:chOff x="855508" y="1689582"/>
            <a:chExt cx="3488180" cy="2653816"/>
          </a:xfrm>
        </p:grpSpPr>
        <p:sp>
          <p:nvSpPr>
            <p:cNvPr id="26" name="Rectangle: Rounded Corners 25">
              <a:extLst>
                <a:ext uri="{FF2B5EF4-FFF2-40B4-BE49-F238E27FC236}">
                  <a16:creationId xmlns:a16="http://schemas.microsoft.com/office/drawing/2014/main" id="{CEB42BCD-8C4D-4E3D-8344-8F44B65A6F64}"/>
                </a:ext>
              </a:extLst>
            </p:cNvPr>
            <p:cNvSpPr/>
            <p:nvPr/>
          </p:nvSpPr>
          <p:spPr>
            <a:xfrm>
              <a:off x="855508" y="2711135"/>
              <a:ext cx="3488180" cy="1632263"/>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EFAs provide all of the same traditional IP networking features as ENAs, and they also support OS-bypass capabilities</a:t>
              </a:r>
            </a:p>
          </p:txBody>
        </p:sp>
        <p:pic>
          <p:nvPicPr>
            <p:cNvPr id="6" name="Picture 5">
              <a:extLst>
                <a:ext uri="{FF2B5EF4-FFF2-40B4-BE49-F238E27FC236}">
                  <a16:creationId xmlns:a16="http://schemas.microsoft.com/office/drawing/2014/main" id="{D341EB02-8C7D-487D-8A1F-9AE51722D5DD}"/>
                </a:ext>
              </a:extLst>
            </p:cNvPr>
            <p:cNvPicPr>
              <a:picLocks noChangeAspect="1"/>
            </p:cNvPicPr>
            <p:nvPr/>
          </p:nvPicPr>
          <p:blipFill rotWithShape="1">
            <a:blip r:embed="rId3"/>
            <a:srcRect l="12191" t="34043" r="77629" b="46634"/>
            <a:stretch/>
          </p:blipFill>
          <p:spPr>
            <a:xfrm>
              <a:off x="2115028" y="1689582"/>
              <a:ext cx="917282" cy="783262"/>
            </a:xfrm>
            <a:prstGeom prst="rect">
              <a:avLst/>
            </a:prstGeom>
          </p:spPr>
        </p:pic>
      </p:grpSp>
      <p:grpSp>
        <p:nvGrpSpPr>
          <p:cNvPr id="5" name="Group 4">
            <a:extLst>
              <a:ext uri="{FF2B5EF4-FFF2-40B4-BE49-F238E27FC236}">
                <a16:creationId xmlns:a16="http://schemas.microsoft.com/office/drawing/2014/main" id="{4089AC10-E459-42A0-9F9A-941A7B94CF7C}"/>
              </a:ext>
            </a:extLst>
          </p:cNvPr>
          <p:cNvGrpSpPr/>
          <p:nvPr/>
        </p:nvGrpSpPr>
        <p:grpSpPr>
          <a:xfrm>
            <a:off x="845347" y="1827850"/>
            <a:ext cx="3488180" cy="2637293"/>
            <a:chOff x="4800314" y="1706106"/>
            <a:chExt cx="3488180" cy="2637293"/>
          </a:xfrm>
        </p:grpSpPr>
        <p:pic>
          <p:nvPicPr>
            <p:cNvPr id="7" name="Picture 6">
              <a:extLst>
                <a:ext uri="{FF2B5EF4-FFF2-40B4-BE49-F238E27FC236}">
                  <a16:creationId xmlns:a16="http://schemas.microsoft.com/office/drawing/2014/main" id="{6103EE28-FE03-4D57-B361-CBA54F63136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62966" y="1706106"/>
              <a:ext cx="752184" cy="766738"/>
            </a:xfrm>
            <a:prstGeom prst="rect">
              <a:avLst/>
            </a:prstGeom>
          </p:spPr>
        </p:pic>
        <p:sp>
          <p:nvSpPr>
            <p:cNvPr id="9" name="Rectangle: Rounded Corners 8">
              <a:extLst>
                <a:ext uri="{FF2B5EF4-FFF2-40B4-BE49-F238E27FC236}">
                  <a16:creationId xmlns:a16="http://schemas.microsoft.com/office/drawing/2014/main" id="{E4E10ED5-1CD7-4611-8472-D2213010014B}"/>
                </a:ext>
              </a:extLst>
            </p:cNvPr>
            <p:cNvSpPr/>
            <p:nvPr/>
          </p:nvSpPr>
          <p:spPr>
            <a:xfrm>
              <a:off x="4800314" y="2711136"/>
              <a:ext cx="3488180" cy="1632263"/>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ENAs provide traditional IP networking features that are required to support VPC networking</a:t>
              </a:r>
            </a:p>
          </p:txBody>
        </p:sp>
      </p:grpSp>
    </p:spTree>
    <p:extLst>
      <p:ext uri="{BB962C8B-B14F-4D97-AF65-F5344CB8AC3E}">
        <p14:creationId xmlns:p14="http://schemas.microsoft.com/office/powerpoint/2010/main" val="2464035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93493" cy="523220"/>
          </a:xfrm>
          <a:prstGeom prst="rect">
            <a:avLst/>
          </a:prstGeom>
          <a:noFill/>
        </p:spPr>
        <p:txBody>
          <a:bodyPr wrap="none" rtlCol="0">
            <a:spAutoFit/>
          </a:bodyPr>
          <a:lstStyle/>
          <a:p>
            <a:r>
              <a:rPr lang="en-IN" sz="2800" b="1" dirty="0">
                <a:solidFill>
                  <a:schemeClr val="accent2"/>
                </a:solidFill>
              </a:rPr>
              <a:t>Elastic Fabric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806534" y="1246178"/>
            <a:ext cx="3186112"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Supported Instance Types</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385762" y="2158827"/>
            <a:ext cx="4027656" cy="200739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solidFill>
                  <a:schemeClr val="tx1">
                    <a:lumMod val="75000"/>
                    <a:lumOff val="25000"/>
                  </a:schemeClr>
                </a:solidFill>
              </a:rPr>
              <a:t>c5n.18xlarge, c5n.metal, i3en.24xlarge, i3en.metal, inf1.24xlarge, m5dn.24xlarge, m5n.24xlarge, r5dn.24xlarge, r5n.24xlarge, and p3dn.24xlarge</a:t>
            </a:r>
            <a:endParaRPr lang="en-US" dirty="0">
              <a:solidFill>
                <a:schemeClr val="tx1">
                  <a:lumMod val="75000"/>
                  <a:lumOff val="25000"/>
                </a:schemeClr>
              </a:solidFill>
            </a:endParaRPr>
          </a:p>
        </p:txBody>
      </p:sp>
      <p:sp>
        <p:nvSpPr>
          <p:cNvPr id="6" name="Rectangle: Rounded Corners 5">
            <a:extLst>
              <a:ext uri="{FF2B5EF4-FFF2-40B4-BE49-F238E27FC236}">
                <a16:creationId xmlns:a16="http://schemas.microsoft.com/office/drawing/2014/main" id="{E546CC2E-AC64-4501-B33A-8DA21EFBC581}"/>
              </a:ext>
            </a:extLst>
          </p:cNvPr>
          <p:cNvSpPr/>
          <p:nvPr/>
        </p:nvSpPr>
        <p:spPr>
          <a:xfrm>
            <a:off x="4730584" y="2158827"/>
            <a:ext cx="4027654" cy="200739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dirty="0">
                <a:solidFill>
                  <a:prstClr val="black"/>
                </a:solidFill>
              </a:rPr>
              <a:t>Amazon Linux 2</a:t>
            </a:r>
          </a:p>
          <a:p>
            <a:pPr marL="342900" lvl="0" indent="-342900">
              <a:buFont typeface="+mj-lt"/>
              <a:buAutoNum type="arabicPeriod"/>
            </a:pPr>
            <a:r>
              <a:rPr lang="en-US" dirty="0">
                <a:solidFill>
                  <a:prstClr val="black"/>
                </a:solidFill>
              </a:rPr>
              <a:t>Amazon Linux</a:t>
            </a:r>
          </a:p>
          <a:p>
            <a:pPr marL="342900" lvl="0" indent="-342900">
              <a:buFont typeface="+mj-lt"/>
              <a:buAutoNum type="arabicPeriod"/>
            </a:pPr>
            <a:r>
              <a:rPr lang="en-US" dirty="0">
                <a:solidFill>
                  <a:prstClr val="black"/>
                </a:solidFill>
              </a:rPr>
              <a:t>RHEL 7.6</a:t>
            </a:r>
          </a:p>
          <a:p>
            <a:pPr marL="342900" lvl="0" indent="-342900">
              <a:buFont typeface="+mj-lt"/>
              <a:buAutoNum type="arabicPeriod"/>
            </a:pPr>
            <a:r>
              <a:rPr lang="en-US" dirty="0">
                <a:solidFill>
                  <a:prstClr val="black"/>
                </a:solidFill>
              </a:rPr>
              <a:t>RHEL 7.7</a:t>
            </a:r>
          </a:p>
          <a:p>
            <a:pPr marL="342900" lvl="0" indent="-342900">
              <a:buFont typeface="+mj-lt"/>
              <a:buAutoNum type="arabicPeriod"/>
            </a:pPr>
            <a:r>
              <a:rPr lang="en-US" dirty="0">
                <a:solidFill>
                  <a:prstClr val="black"/>
                </a:solidFill>
              </a:rPr>
              <a:t>CentOS 7</a:t>
            </a:r>
          </a:p>
          <a:p>
            <a:pPr marL="342900" lvl="0" indent="-342900">
              <a:buFont typeface="+mj-lt"/>
              <a:buAutoNum type="arabicPeriod"/>
            </a:pPr>
            <a:r>
              <a:rPr lang="en-US" dirty="0">
                <a:solidFill>
                  <a:prstClr val="black"/>
                </a:solidFill>
              </a:rPr>
              <a:t>Ubuntu 16.04</a:t>
            </a:r>
          </a:p>
          <a:p>
            <a:pPr marL="342900" lvl="0" indent="-342900">
              <a:buFont typeface="+mj-lt"/>
              <a:buAutoNum type="arabicPeriod"/>
            </a:pPr>
            <a:r>
              <a:rPr lang="en-US" dirty="0">
                <a:solidFill>
                  <a:prstClr val="black"/>
                </a:solidFill>
              </a:rPr>
              <a:t>Ubuntu 18.04</a:t>
            </a:r>
          </a:p>
        </p:txBody>
      </p:sp>
      <p:sp>
        <p:nvSpPr>
          <p:cNvPr id="11" name="Rectangle: Rounded Corners 10">
            <a:extLst>
              <a:ext uri="{FF2B5EF4-FFF2-40B4-BE49-F238E27FC236}">
                <a16:creationId xmlns:a16="http://schemas.microsoft.com/office/drawing/2014/main" id="{FE9CB2A6-F358-4F9E-B34D-68DC0FAE405B}"/>
              </a:ext>
            </a:extLst>
          </p:cNvPr>
          <p:cNvSpPr/>
          <p:nvPr/>
        </p:nvSpPr>
        <p:spPr>
          <a:xfrm>
            <a:off x="5151354" y="1246178"/>
            <a:ext cx="3186112"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Supported AMIs</a:t>
            </a:r>
          </a:p>
        </p:txBody>
      </p:sp>
    </p:spTree>
    <p:extLst>
      <p:ext uri="{BB962C8B-B14F-4D97-AF65-F5344CB8AC3E}">
        <p14:creationId xmlns:p14="http://schemas.microsoft.com/office/powerpoint/2010/main" val="277920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93493" cy="523220"/>
          </a:xfrm>
          <a:prstGeom prst="rect">
            <a:avLst/>
          </a:prstGeom>
          <a:noFill/>
        </p:spPr>
        <p:txBody>
          <a:bodyPr wrap="none" rtlCol="0">
            <a:spAutoFit/>
          </a:bodyPr>
          <a:lstStyle/>
          <a:p>
            <a:r>
              <a:rPr lang="en-IN" sz="2800" b="1" dirty="0">
                <a:solidFill>
                  <a:schemeClr val="accent2"/>
                </a:solidFill>
              </a:rPr>
              <a:t>Elastic Fabric Adapter</a:t>
            </a:r>
          </a:p>
        </p:txBody>
      </p:sp>
      <p:sp>
        <p:nvSpPr>
          <p:cNvPr id="43" name="Rectangle: Rounded Corners 42">
            <a:extLst>
              <a:ext uri="{FF2B5EF4-FFF2-40B4-BE49-F238E27FC236}">
                <a16:creationId xmlns:a16="http://schemas.microsoft.com/office/drawing/2014/main" id="{84970B4C-FA6A-48EA-9909-E977BA4A956A}"/>
              </a:ext>
            </a:extLst>
          </p:cNvPr>
          <p:cNvSpPr/>
          <p:nvPr/>
        </p:nvSpPr>
        <p:spPr>
          <a:xfrm>
            <a:off x="2978944" y="1039009"/>
            <a:ext cx="3186112"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What are the limitations of EFAs?</a:t>
            </a:r>
          </a:p>
        </p:txBody>
      </p:sp>
      <p:sp>
        <p:nvSpPr>
          <p:cNvPr id="26" name="Rectangle: Rounded Corners 25">
            <a:extLst>
              <a:ext uri="{FF2B5EF4-FFF2-40B4-BE49-F238E27FC236}">
                <a16:creationId xmlns:a16="http://schemas.microsoft.com/office/drawing/2014/main" id="{CEB42BCD-8C4D-4E3D-8344-8F44B65A6F64}"/>
              </a:ext>
            </a:extLst>
          </p:cNvPr>
          <p:cNvSpPr/>
          <p:nvPr/>
        </p:nvSpPr>
        <p:spPr>
          <a:xfrm>
            <a:off x="1528762" y="1837358"/>
            <a:ext cx="6086476" cy="273464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rPr>
              <a:t>We can attach only one EFA per instance</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We cannot send EFA traffic from one subnet to another subnet. Only the normal IP traffic can be sent. EFA OS-bypass traffic is limited to a single subnet</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EFA OS-bypass traffic cannot be routed, only the IP traffic from EFA can be routed</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A security group that allows inbound and outbound traffic to and from the security group itself should be attached to an EFA</a:t>
            </a:r>
          </a:p>
        </p:txBody>
      </p:sp>
    </p:spTree>
    <p:extLst>
      <p:ext uri="{BB962C8B-B14F-4D97-AF65-F5344CB8AC3E}">
        <p14:creationId xmlns:p14="http://schemas.microsoft.com/office/powerpoint/2010/main" val="3486174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924894" y="1655664"/>
            <a:ext cx="7386544" cy="3083597"/>
            <a:chOff x="591670" y="2090218"/>
            <a:chExt cx="10842506"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3" y="2451478"/>
              <a:ext cx="2946433" cy="440482"/>
            </a:xfrm>
            <a:prstGeom prst="rect">
              <a:avLst/>
            </a:prstGeom>
            <a:noFill/>
          </p:spPr>
          <p:txBody>
            <a:bodyPr wrap="none" rtlCol="0">
              <a:spAutoFit/>
            </a:bodyPr>
            <a:lstStyle/>
            <a:p>
              <a:r>
                <a:rPr lang="en-US" b="1" dirty="0">
                  <a:solidFill>
                    <a:schemeClr val="accent1"/>
                  </a:solidFill>
                  <a:latin typeface="Raleway"/>
                </a:rPr>
                <a:t>India: +91-7847955955</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3" y="4099242"/>
              <a:ext cx="3242911" cy="440482"/>
            </a:xfrm>
            <a:prstGeom prst="rect">
              <a:avLst/>
            </a:prstGeom>
            <a:noFill/>
          </p:spPr>
          <p:txBody>
            <a:bodyPr wrap="none" rtlCol="0">
              <a:spAutoFit/>
            </a:bodyPr>
            <a:lstStyle/>
            <a:p>
              <a:r>
                <a:rPr lang="en-US" b="1" dirty="0">
                  <a:solidFill>
                    <a:srgbClr val="7671B3"/>
                  </a:solidFill>
                  <a:latin typeface="Raleway"/>
                </a:rPr>
                <a:t>support@intellipaat.com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553533" cy="440482"/>
            </a:xfrm>
            <a:prstGeom prst="rect">
              <a:avLst/>
            </a:prstGeom>
            <a:noFill/>
          </p:spPr>
          <p:txBody>
            <a:bodyPr wrap="none" rtlCol="0">
              <a:spAutoFit/>
            </a:bodyPr>
            <a:lstStyle/>
            <a:p>
              <a:r>
                <a:rPr lang="en-US" b="1" dirty="0">
                  <a:solidFill>
                    <a:srgbClr val="3C8478"/>
                  </a:solidFill>
                  <a:latin typeface="Raleway"/>
                </a:rPr>
                <a:t>24/7 Chat with Our Course Advisor</a:t>
              </a:r>
            </a:p>
          </p:txBody>
        </p:sp>
      </p:grpSp>
      <p:pic>
        <p:nvPicPr>
          <p:cNvPr id="9" name="Picture 8">
            <a:extLst>
              <a:ext uri="{FF2B5EF4-FFF2-40B4-BE49-F238E27FC236}">
                <a16:creationId xmlns:a16="http://schemas.microsoft.com/office/drawing/2014/main" id="{FBD17E96-9F50-48D1-B147-39BD72EEF5D8}"/>
              </a:ext>
            </a:extLst>
          </p:cNvPr>
          <p:cNvPicPr>
            <a:picLocks noChangeAspect="1"/>
          </p:cNvPicPr>
          <p:nvPr/>
        </p:nvPicPr>
        <p:blipFill>
          <a:blip r:embed="rId5"/>
          <a:stretch>
            <a:fillRect/>
          </a:stretch>
        </p:blipFill>
        <p:spPr>
          <a:xfrm>
            <a:off x="0" y="-11084"/>
            <a:ext cx="9144000" cy="5143500"/>
          </a:xfrm>
          <a:prstGeom prst="rect">
            <a:avLst/>
          </a:prstGeom>
        </p:spPr>
      </p:pic>
    </p:spTree>
    <p:extLst>
      <p:ext uri="{BB962C8B-B14F-4D97-AF65-F5344CB8AC3E}">
        <p14:creationId xmlns:p14="http://schemas.microsoft.com/office/powerpoint/2010/main" val="361542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1348960-9E9C-472E-822C-58322CFC0565}"/>
              </a:ext>
            </a:extLst>
          </p:cNvPr>
          <p:cNvSpPr/>
          <p:nvPr/>
        </p:nvSpPr>
        <p:spPr>
          <a:xfrm>
            <a:off x="2228849" y="877614"/>
            <a:ext cx="4686300"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Features of AWS FSx for Windows File Server</a:t>
            </a:r>
          </a:p>
        </p:txBody>
      </p:sp>
      <p:grpSp>
        <p:nvGrpSpPr>
          <p:cNvPr id="3" name="Group 2">
            <a:extLst>
              <a:ext uri="{FF2B5EF4-FFF2-40B4-BE49-F238E27FC236}">
                <a16:creationId xmlns:a16="http://schemas.microsoft.com/office/drawing/2014/main" id="{FB94A136-D6D3-4884-826F-0B24F689133E}"/>
              </a:ext>
            </a:extLst>
          </p:cNvPr>
          <p:cNvGrpSpPr/>
          <p:nvPr/>
        </p:nvGrpSpPr>
        <p:grpSpPr>
          <a:xfrm>
            <a:off x="1680402" y="1633061"/>
            <a:ext cx="5783194" cy="3194364"/>
            <a:chOff x="1612898" y="1633061"/>
            <a:chExt cx="5783194" cy="3194364"/>
          </a:xfrm>
        </p:grpSpPr>
        <p:sp>
          <p:nvSpPr>
            <p:cNvPr id="62" name="Rectangle 61">
              <a:extLst>
                <a:ext uri="{FF2B5EF4-FFF2-40B4-BE49-F238E27FC236}">
                  <a16:creationId xmlns:a16="http://schemas.microsoft.com/office/drawing/2014/main" id="{A82D6EA5-77C9-4405-9692-72ECBBF25D4A}"/>
                </a:ext>
              </a:extLst>
            </p:cNvPr>
            <p:cNvSpPr/>
            <p:nvPr/>
          </p:nvSpPr>
          <p:spPr>
            <a:xfrm>
              <a:off x="1688296" y="1699023"/>
              <a:ext cx="5707796" cy="659731"/>
            </a:xfrm>
            <a:prstGeom prst="rect">
              <a:avLst/>
            </a:prstGeom>
            <a:solidFill>
              <a:srgbClr val="F0EEE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014E20-6CBE-478E-8661-34600FA60CE1}"/>
                </a:ext>
              </a:extLst>
            </p:cNvPr>
            <p:cNvSpPr/>
            <p:nvPr/>
          </p:nvSpPr>
          <p:spPr>
            <a:xfrm>
              <a:off x="2272626" y="1633061"/>
              <a:ext cx="5063221" cy="659731"/>
            </a:xfrm>
            <a:prstGeom prst="rect">
              <a:avLst/>
            </a:prstGeom>
            <a:solidFill>
              <a:sysClr val="window" lastClr="FFFFFF"/>
            </a:solid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749BC033-D342-4020-99E8-A3893CB45AE3}"/>
                </a:ext>
              </a:extLst>
            </p:cNvPr>
            <p:cNvSpPr/>
            <p:nvPr/>
          </p:nvSpPr>
          <p:spPr>
            <a:xfrm>
              <a:off x="1612898" y="1633061"/>
              <a:ext cx="659732" cy="659731"/>
            </a:xfrm>
            <a:prstGeom prst="rect">
              <a:avLst/>
            </a:prstGeom>
            <a:solidFill>
              <a:srgbClr val="00B0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65" name="Isosceles Triangle 64">
              <a:extLst>
                <a:ext uri="{FF2B5EF4-FFF2-40B4-BE49-F238E27FC236}">
                  <a16:creationId xmlns:a16="http://schemas.microsoft.com/office/drawing/2014/main" id="{FD179918-B10F-423F-B02E-30ED02C2CA87}"/>
                </a:ext>
              </a:extLst>
            </p:cNvPr>
            <p:cNvSpPr/>
            <p:nvPr/>
          </p:nvSpPr>
          <p:spPr>
            <a:xfrm rot="5400000">
              <a:off x="2245060" y="1833020"/>
              <a:ext cx="219909" cy="259812"/>
            </a:xfrm>
            <a:prstGeom prst="triangle">
              <a:avLst/>
            </a:prstGeom>
            <a:solidFill>
              <a:srgbClr val="00B0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9AB97801-2345-4315-A078-0AD31502E242}"/>
                </a:ext>
              </a:extLst>
            </p:cNvPr>
            <p:cNvSpPr txBox="1"/>
            <p:nvPr/>
          </p:nvSpPr>
          <p:spPr>
            <a:xfrm>
              <a:off x="2532439" y="1706197"/>
              <a:ext cx="4725237" cy="523220"/>
            </a:xfrm>
            <a:prstGeom prst="rect">
              <a:avLst/>
            </a:prstGeom>
            <a:noFill/>
          </p:spPr>
          <p:txBody>
            <a:bodyPr wrap="square" lIns="0" rtlCol="0" anchor="b">
              <a:spAutoFit/>
            </a:bodyPr>
            <a:lstStyle/>
            <a:p>
              <a:pPr lvl="0" defTabSz="914400">
                <a:defRPr/>
              </a:pPr>
              <a:r>
                <a:rPr lang="en-US" sz="1400" b="1" kern="0" dirty="0">
                  <a:solidFill>
                    <a:prstClr val="black"/>
                  </a:solidFill>
                </a:rPr>
                <a:t>Native Windows compatible: </a:t>
              </a:r>
              <a:r>
                <a:rPr lang="en-US" sz="1400" kern="0" dirty="0">
                  <a:solidFill>
                    <a:prstClr val="black"/>
                  </a:solidFill>
                </a:rPr>
                <a:t>FSx supports all Windows versions starting from Windows 7</a:t>
              </a:r>
              <a:endParaRPr kumimoji="0" lang="en-US" sz="1400" b="1" i="0" u="none" strike="noStrike" kern="0" cap="none" spc="0" normalizeH="0" baseline="0" noProof="0" dirty="0">
                <a:ln>
                  <a:noFill/>
                </a:ln>
                <a:solidFill>
                  <a:prstClr val="black"/>
                </a:solidFill>
                <a:effectLst/>
                <a:uLnTx/>
                <a:uFillTx/>
              </a:endParaRPr>
            </a:p>
          </p:txBody>
        </p:sp>
        <p:sp>
          <p:nvSpPr>
            <p:cNvPr id="67" name="Rectangle 66">
              <a:extLst>
                <a:ext uri="{FF2B5EF4-FFF2-40B4-BE49-F238E27FC236}">
                  <a16:creationId xmlns:a16="http://schemas.microsoft.com/office/drawing/2014/main" id="{D71B92A9-EEE1-4D69-B376-7BDE580C8423}"/>
                </a:ext>
              </a:extLst>
            </p:cNvPr>
            <p:cNvSpPr/>
            <p:nvPr/>
          </p:nvSpPr>
          <p:spPr>
            <a:xfrm>
              <a:off x="1688296" y="2529766"/>
              <a:ext cx="5707796" cy="659731"/>
            </a:xfrm>
            <a:prstGeom prst="rect">
              <a:avLst/>
            </a:prstGeom>
            <a:solidFill>
              <a:srgbClr val="F0EEE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1E96416-B0B9-4507-9EE3-7CF9CB4DEF2B}"/>
                </a:ext>
              </a:extLst>
            </p:cNvPr>
            <p:cNvSpPr/>
            <p:nvPr/>
          </p:nvSpPr>
          <p:spPr>
            <a:xfrm>
              <a:off x="2272626" y="2463751"/>
              <a:ext cx="5063221" cy="659731"/>
            </a:xfrm>
            <a:prstGeom prst="rect">
              <a:avLst/>
            </a:prstGeom>
            <a:solidFill>
              <a:sysClr val="window" lastClr="FFFFFF"/>
            </a:solid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8EBAB8E-255E-4276-9390-D472645DEF92}"/>
                </a:ext>
              </a:extLst>
            </p:cNvPr>
            <p:cNvSpPr/>
            <p:nvPr/>
          </p:nvSpPr>
          <p:spPr>
            <a:xfrm>
              <a:off x="1612898" y="2463751"/>
              <a:ext cx="659732" cy="65973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70" name="Isosceles Triangle 69">
              <a:extLst>
                <a:ext uri="{FF2B5EF4-FFF2-40B4-BE49-F238E27FC236}">
                  <a16:creationId xmlns:a16="http://schemas.microsoft.com/office/drawing/2014/main" id="{6C4C3D56-8F60-4CE8-9908-AEFB24AC2BE0}"/>
                </a:ext>
              </a:extLst>
            </p:cNvPr>
            <p:cNvSpPr/>
            <p:nvPr/>
          </p:nvSpPr>
          <p:spPr>
            <a:xfrm rot="5400000">
              <a:off x="2245060" y="2663710"/>
              <a:ext cx="219909" cy="259812"/>
            </a:xfrm>
            <a:prstGeom prst="triangl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A24CCA-CE83-402F-88FC-E2D407CC725D}"/>
                </a:ext>
              </a:extLst>
            </p:cNvPr>
            <p:cNvSpPr txBox="1"/>
            <p:nvPr/>
          </p:nvSpPr>
          <p:spPr>
            <a:xfrm>
              <a:off x="2532439" y="2536707"/>
              <a:ext cx="4606068" cy="523220"/>
            </a:xfrm>
            <a:prstGeom prst="rect">
              <a:avLst/>
            </a:prstGeom>
            <a:noFill/>
          </p:spPr>
          <p:txBody>
            <a:bodyPr wrap="square" lIns="0" rtlCol="0" anchor="b">
              <a:spAutoFit/>
            </a:bodyPr>
            <a:lstStyle/>
            <a:p>
              <a:pPr lvl="0" defTabSz="914400">
                <a:defRPr/>
              </a:pPr>
              <a:r>
                <a:rPr lang="en-US" sz="1400" b="1" kern="0" dirty="0">
                  <a:solidFill>
                    <a:prstClr val="black"/>
                  </a:solidFill>
                </a:rPr>
                <a:t>Broadly accessible: </a:t>
              </a:r>
              <a:r>
                <a:rPr lang="en-US" sz="1400" kern="0" dirty="0">
                  <a:solidFill>
                    <a:prstClr val="black"/>
                  </a:solidFill>
                </a:rPr>
                <a:t>It can connect our file system to Amazon EC2, Workspaces, and even VMware cloud on AWS</a:t>
              </a:r>
              <a:endParaRPr lang="en-US" sz="1400" b="1" kern="0" dirty="0">
                <a:solidFill>
                  <a:prstClr val="black"/>
                </a:solidFill>
              </a:endParaRPr>
            </a:p>
          </p:txBody>
        </p:sp>
        <p:sp>
          <p:nvSpPr>
            <p:cNvPr id="72" name="Rectangle 71">
              <a:extLst>
                <a:ext uri="{FF2B5EF4-FFF2-40B4-BE49-F238E27FC236}">
                  <a16:creationId xmlns:a16="http://schemas.microsoft.com/office/drawing/2014/main" id="{CC541D18-000B-4733-9855-7995C499308A}"/>
                </a:ext>
              </a:extLst>
            </p:cNvPr>
            <p:cNvSpPr/>
            <p:nvPr/>
          </p:nvSpPr>
          <p:spPr>
            <a:xfrm>
              <a:off x="1688296" y="3347635"/>
              <a:ext cx="5707796" cy="659731"/>
            </a:xfrm>
            <a:prstGeom prst="rect">
              <a:avLst/>
            </a:prstGeom>
            <a:solidFill>
              <a:srgbClr val="F0EEE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85694BB5-23B2-4563-8D27-F4017F22D416}"/>
                </a:ext>
              </a:extLst>
            </p:cNvPr>
            <p:cNvSpPr/>
            <p:nvPr/>
          </p:nvSpPr>
          <p:spPr>
            <a:xfrm>
              <a:off x="2272626" y="3281568"/>
              <a:ext cx="5063221" cy="659731"/>
            </a:xfrm>
            <a:prstGeom prst="rect">
              <a:avLst/>
            </a:prstGeom>
            <a:solidFill>
              <a:sysClr val="window" lastClr="FFFFFF"/>
            </a:solid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189F56A1-9A43-4F14-9DF4-FFCDD4C98A25}"/>
                </a:ext>
              </a:extLst>
            </p:cNvPr>
            <p:cNvSpPr/>
            <p:nvPr/>
          </p:nvSpPr>
          <p:spPr>
            <a:xfrm>
              <a:off x="1612898" y="3281568"/>
              <a:ext cx="659732" cy="65973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75" name="Isosceles Triangle 74">
              <a:extLst>
                <a:ext uri="{FF2B5EF4-FFF2-40B4-BE49-F238E27FC236}">
                  <a16:creationId xmlns:a16="http://schemas.microsoft.com/office/drawing/2014/main" id="{3A22BC4E-52FA-406C-869F-A7D883271421}"/>
                </a:ext>
              </a:extLst>
            </p:cNvPr>
            <p:cNvSpPr/>
            <p:nvPr/>
          </p:nvSpPr>
          <p:spPr>
            <a:xfrm rot="5400000">
              <a:off x="2245060" y="3481527"/>
              <a:ext cx="219909" cy="259812"/>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DE94081-EED9-41E0-948A-0F80F79322EA}"/>
                </a:ext>
              </a:extLst>
            </p:cNvPr>
            <p:cNvSpPr/>
            <p:nvPr/>
          </p:nvSpPr>
          <p:spPr>
            <a:xfrm>
              <a:off x="1688296" y="4167694"/>
              <a:ext cx="5707796" cy="659731"/>
            </a:xfrm>
            <a:prstGeom prst="rect">
              <a:avLst/>
            </a:prstGeom>
            <a:solidFill>
              <a:srgbClr val="F0EEE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125FBEB-C419-44BF-B89E-09B118AFDD52}"/>
                </a:ext>
              </a:extLst>
            </p:cNvPr>
            <p:cNvSpPr/>
            <p:nvPr/>
          </p:nvSpPr>
          <p:spPr>
            <a:xfrm>
              <a:off x="2272626" y="4101627"/>
              <a:ext cx="5063221" cy="659731"/>
            </a:xfrm>
            <a:prstGeom prst="rect">
              <a:avLst/>
            </a:prstGeom>
            <a:solidFill>
              <a:sysClr val="window" lastClr="FFFFFF"/>
            </a:solid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73C179C-6BFA-4B1E-B1F8-DB366D07BA04}"/>
                </a:ext>
              </a:extLst>
            </p:cNvPr>
            <p:cNvSpPr/>
            <p:nvPr/>
          </p:nvSpPr>
          <p:spPr>
            <a:xfrm>
              <a:off x="1612898" y="4101627"/>
              <a:ext cx="659732" cy="659731"/>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80" name="Isosceles Triangle 79">
              <a:extLst>
                <a:ext uri="{FF2B5EF4-FFF2-40B4-BE49-F238E27FC236}">
                  <a16:creationId xmlns:a16="http://schemas.microsoft.com/office/drawing/2014/main" id="{B4EC7589-57C5-4482-9D25-6C7D4B7CB010}"/>
                </a:ext>
              </a:extLst>
            </p:cNvPr>
            <p:cNvSpPr/>
            <p:nvPr/>
          </p:nvSpPr>
          <p:spPr>
            <a:xfrm rot="5400000">
              <a:off x="2245061" y="4301586"/>
              <a:ext cx="219909" cy="259812"/>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B141F012-E406-486B-B33F-87462278E1A8}"/>
                </a:ext>
              </a:extLst>
            </p:cNvPr>
            <p:cNvSpPr txBox="1"/>
            <p:nvPr/>
          </p:nvSpPr>
          <p:spPr>
            <a:xfrm>
              <a:off x="2532439" y="3347635"/>
              <a:ext cx="4606068" cy="523220"/>
            </a:xfrm>
            <a:prstGeom prst="rect">
              <a:avLst/>
            </a:prstGeom>
            <a:noFill/>
          </p:spPr>
          <p:txBody>
            <a:bodyPr wrap="square" lIns="0" rtlCol="0" anchor="b">
              <a:spAutoFit/>
            </a:bodyPr>
            <a:lstStyle/>
            <a:p>
              <a:pPr lvl="0" defTabSz="914400">
                <a:defRPr/>
              </a:pPr>
              <a:r>
                <a:rPr lang="en-US" sz="1400" b="1" kern="0" dirty="0">
                  <a:solidFill>
                    <a:prstClr val="black"/>
                  </a:solidFill>
                </a:rPr>
                <a:t>Fully managed: </a:t>
              </a:r>
              <a:r>
                <a:rPr lang="en-US" sz="1400" kern="0" dirty="0">
                  <a:solidFill>
                    <a:prstClr val="black"/>
                  </a:solidFill>
                </a:rPr>
                <a:t>It is very simple to launch and use the shared file storage for our Windows applications that run on AWS</a:t>
              </a:r>
              <a:endParaRPr lang="en-US" sz="1400" b="1" kern="0" dirty="0">
                <a:solidFill>
                  <a:prstClr val="black"/>
                </a:solidFill>
              </a:endParaRPr>
            </a:p>
          </p:txBody>
        </p:sp>
        <p:sp>
          <p:nvSpPr>
            <p:cNvPr id="83" name="TextBox 82">
              <a:extLst>
                <a:ext uri="{FF2B5EF4-FFF2-40B4-BE49-F238E27FC236}">
                  <a16:creationId xmlns:a16="http://schemas.microsoft.com/office/drawing/2014/main" id="{C16C1DE9-2AD2-41F6-981C-789B26911017}"/>
                </a:ext>
              </a:extLst>
            </p:cNvPr>
            <p:cNvSpPr txBox="1"/>
            <p:nvPr/>
          </p:nvSpPr>
          <p:spPr>
            <a:xfrm>
              <a:off x="2532438" y="4159303"/>
              <a:ext cx="4863654" cy="523220"/>
            </a:xfrm>
            <a:prstGeom prst="rect">
              <a:avLst/>
            </a:prstGeom>
            <a:noFill/>
          </p:spPr>
          <p:txBody>
            <a:bodyPr wrap="square" lIns="0" rtlCol="0" anchor="b">
              <a:spAutoFit/>
            </a:bodyPr>
            <a:lstStyle/>
            <a:p>
              <a:pPr lvl="0" defTabSz="914400">
                <a:defRPr/>
              </a:pPr>
              <a:r>
                <a:rPr lang="en-US" sz="1400" b="1" kern="0" dirty="0">
                  <a:solidFill>
                    <a:prstClr val="black"/>
                  </a:solidFill>
                </a:rPr>
                <a:t>Built on SSD storage: </a:t>
              </a:r>
              <a:r>
                <a:rPr lang="en-US" sz="1400" kern="0" dirty="0">
                  <a:solidFill>
                    <a:prstClr val="black"/>
                  </a:solidFill>
                </a:rPr>
                <a:t>It is designed for fast and consistent delivery and provides up to 2 GB/s of throughput per file system</a:t>
              </a:r>
              <a:endParaRPr lang="en-US" sz="1400" b="1" kern="0" dirty="0">
                <a:solidFill>
                  <a:prstClr val="black"/>
                </a:solidFill>
              </a:endParaRPr>
            </a:p>
          </p:txBody>
        </p:sp>
      </p:grpSp>
      <p:sp>
        <p:nvSpPr>
          <p:cNvPr id="25" name="TextBox 24">
            <a:extLst>
              <a:ext uri="{FF2B5EF4-FFF2-40B4-BE49-F238E27FC236}">
                <a16:creationId xmlns:a16="http://schemas.microsoft.com/office/drawing/2014/main" id="{A9266D23-39FF-4987-8859-5E135B7B1E43}"/>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spTree>
    <p:extLst>
      <p:ext uri="{BB962C8B-B14F-4D97-AF65-F5344CB8AC3E}">
        <p14:creationId xmlns:p14="http://schemas.microsoft.com/office/powerpoint/2010/main" val="379296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1348960-9E9C-472E-822C-58322CFC0565}"/>
              </a:ext>
            </a:extLst>
          </p:cNvPr>
          <p:cNvSpPr/>
          <p:nvPr/>
        </p:nvSpPr>
        <p:spPr>
          <a:xfrm>
            <a:off x="3591761" y="877614"/>
            <a:ext cx="1960476" cy="51579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Use Cases</a:t>
            </a:r>
          </a:p>
        </p:txBody>
      </p:sp>
      <p:grpSp>
        <p:nvGrpSpPr>
          <p:cNvPr id="5" name="Group 4">
            <a:extLst>
              <a:ext uri="{FF2B5EF4-FFF2-40B4-BE49-F238E27FC236}">
                <a16:creationId xmlns:a16="http://schemas.microsoft.com/office/drawing/2014/main" id="{650B34F8-777B-4027-8A97-A2783F101112}"/>
              </a:ext>
            </a:extLst>
          </p:cNvPr>
          <p:cNvGrpSpPr/>
          <p:nvPr/>
        </p:nvGrpSpPr>
        <p:grpSpPr>
          <a:xfrm>
            <a:off x="4870726" y="1711758"/>
            <a:ext cx="3626224" cy="2963778"/>
            <a:chOff x="4784144" y="1711758"/>
            <a:chExt cx="3626224" cy="2963778"/>
          </a:xfrm>
        </p:grpSpPr>
        <p:sp>
          <p:nvSpPr>
            <p:cNvPr id="12" name="Rectangle: Rounded Corners 11">
              <a:extLst>
                <a:ext uri="{FF2B5EF4-FFF2-40B4-BE49-F238E27FC236}">
                  <a16:creationId xmlns:a16="http://schemas.microsoft.com/office/drawing/2014/main" id="{38CAB564-0194-4585-B84E-74A6DA189553}"/>
                </a:ext>
              </a:extLst>
            </p:cNvPr>
            <p:cNvSpPr/>
            <p:nvPr/>
          </p:nvSpPr>
          <p:spPr>
            <a:xfrm>
              <a:off x="4870722"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Software Development Environments</a:t>
              </a:r>
            </a:p>
          </p:txBody>
        </p:sp>
        <p:sp>
          <p:nvSpPr>
            <p:cNvPr id="7" name="Rectangle: Rounded Corners 6">
              <a:extLst>
                <a:ext uri="{FF2B5EF4-FFF2-40B4-BE49-F238E27FC236}">
                  <a16:creationId xmlns:a16="http://schemas.microsoft.com/office/drawing/2014/main" id="{6AD22DC6-51BF-4D69-AC79-1B27798DC8EB}"/>
                </a:ext>
              </a:extLst>
            </p:cNvPr>
            <p:cNvSpPr/>
            <p:nvPr/>
          </p:nvSpPr>
          <p:spPr>
            <a:xfrm>
              <a:off x="4784144"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Development environments include source code and build repositories residing on shared file storage that support many developers working on the same projects</a:t>
              </a:r>
              <a:endParaRPr lang="en-IN" sz="1400" dirty="0">
                <a:solidFill>
                  <a:schemeClr val="tx1"/>
                </a:solidFill>
              </a:endParaRPr>
            </a:p>
          </p:txBody>
        </p:sp>
      </p:grpSp>
      <p:grpSp>
        <p:nvGrpSpPr>
          <p:cNvPr id="4" name="Group 3">
            <a:extLst>
              <a:ext uri="{FF2B5EF4-FFF2-40B4-BE49-F238E27FC236}">
                <a16:creationId xmlns:a16="http://schemas.microsoft.com/office/drawing/2014/main" id="{5C4A1A2E-7CC0-4A55-AEEC-0FB4D1FFEFD9}"/>
              </a:ext>
            </a:extLst>
          </p:cNvPr>
          <p:cNvGrpSpPr/>
          <p:nvPr/>
        </p:nvGrpSpPr>
        <p:grpSpPr>
          <a:xfrm>
            <a:off x="647050" y="1711758"/>
            <a:ext cx="3626224" cy="2963778"/>
            <a:chOff x="733634" y="1711758"/>
            <a:chExt cx="3626224" cy="2963778"/>
          </a:xfrm>
        </p:grpSpPr>
        <p:sp>
          <p:nvSpPr>
            <p:cNvPr id="16" name="Rectangle: Rounded Corners 15">
              <a:extLst>
                <a:ext uri="{FF2B5EF4-FFF2-40B4-BE49-F238E27FC236}">
                  <a16:creationId xmlns:a16="http://schemas.microsoft.com/office/drawing/2014/main" id="{F1E78504-F04B-4963-9B6C-F14061E833A5}"/>
                </a:ext>
              </a:extLst>
            </p:cNvPr>
            <p:cNvSpPr/>
            <p:nvPr/>
          </p:nvSpPr>
          <p:spPr>
            <a:xfrm>
              <a:off x="820215" y="1711758"/>
              <a:ext cx="3453061" cy="59293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Lift-and-shift Application Workloads</a:t>
              </a:r>
            </a:p>
          </p:txBody>
        </p:sp>
        <p:sp>
          <p:nvSpPr>
            <p:cNvPr id="10" name="Rectangle: Rounded Corners 9">
              <a:extLst>
                <a:ext uri="{FF2B5EF4-FFF2-40B4-BE49-F238E27FC236}">
                  <a16:creationId xmlns:a16="http://schemas.microsoft.com/office/drawing/2014/main" id="{DD02E57E-AEFA-43D7-94D1-46D88FB3993D}"/>
                </a:ext>
              </a:extLst>
            </p:cNvPr>
            <p:cNvSpPr/>
            <p:nvPr/>
          </p:nvSpPr>
          <p:spPr>
            <a:xfrm>
              <a:off x="733634" y="3482035"/>
              <a:ext cx="3626224" cy="1193501"/>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Windows-based applications and workloads, such as ERP, CRM, and custom-built .NET applications, require shared file storage</a:t>
              </a:r>
              <a:endParaRPr lang="en-IN" sz="1400" dirty="0">
                <a:solidFill>
                  <a:schemeClr val="tx1"/>
                </a:solidFill>
              </a:endParaRPr>
            </a:p>
          </p:txBody>
        </p:sp>
      </p:grpSp>
      <p:pic>
        <p:nvPicPr>
          <p:cNvPr id="11" name="Picture 10">
            <a:extLst>
              <a:ext uri="{FF2B5EF4-FFF2-40B4-BE49-F238E27FC236}">
                <a16:creationId xmlns:a16="http://schemas.microsoft.com/office/drawing/2014/main" id="{AC8A1F8C-689D-4F10-A7FB-B5EA72FFE947}"/>
              </a:ext>
            </a:extLst>
          </p:cNvPr>
          <p:cNvPicPr>
            <a:picLocks noChangeAspect="1"/>
          </p:cNvPicPr>
          <p:nvPr/>
        </p:nvPicPr>
        <p:blipFill>
          <a:blip r:embed="rId2"/>
          <a:stretch>
            <a:fillRect/>
          </a:stretch>
        </p:blipFill>
        <p:spPr>
          <a:xfrm>
            <a:off x="1988281" y="2421476"/>
            <a:ext cx="943772" cy="943772"/>
          </a:xfrm>
          <a:prstGeom prst="rect">
            <a:avLst/>
          </a:prstGeom>
        </p:spPr>
      </p:pic>
      <p:pic>
        <p:nvPicPr>
          <p:cNvPr id="14" name="Picture 13">
            <a:extLst>
              <a:ext uri="{FF2B5EF4-FFF2-40B4-BE49-F238E27FC236}">
                <a16:creationId xmlns:a16="http://schemas.microsoft.com/office/drawing/2014/main" id="{C965A4D6-70AF-44B3-83F9-E7F6C7C3779B}"/>
              </a:ext>
            </a:extLst>
          </p:cNvPr>
          <p:cNvPicPr>
            <a:picLocks noChangeAspect="1"/>
          </p:cNvPicPr>
          <p:nvPr/>
        </p:nvPicPr>
        <p:blipFill>
          <a:blip r:embed="rId3"/>
          <a:stretch>
            <a:fillRect/>
          </a:stretch>
        </p:blipFill>
        <p:spPr>
          <a:xfrm>
            <a:off x="6217005" y="2421476"/>
            <a:ext cx="943772" cy="943772"/>
          </a:xfrm>
          <a:prstGeom prst="rect">
            <a:avLst/>
          </a:prstGeom>
        </p:spPr>
      </p:pic>
      <p:pic>
        <p:nvPicPr>
          <p:cNvPr id="17" name="Picture 16">
            <a:extLst>
              <a:ext uri="{FF2B5EF4-FFF2-40B4-BE49-F238E27FC236}">
                <a16:creationId xmlns:a16="http://schemas.microsoft.com/office/drawing/2014/main" id="{8E110914-D2B6-49C3-BBF2-8DEAD4217796}"/>
              </a:ext>
            </a:extLst>
          </p:cNvPr>
          <p:cNvPicPr>
            <a:picLocks noChangeAspect="1"/>
          </p:cNvPicPr>
          <p:nvPr/>
        </p:nvPicPr>
        <p:blipFill rotWithShape="1">
          <a:blip r:embed="rId4">
            <a:extLst>
              <a:ext uri="{28A0092B-C50C-407E-A947-70E740481C1C}">
                <a14:useLocalDpi xmlns:a14="http://schemas.microsoft.com/office/drawing/2010/main" val="0"/>
              </a:ext>
            </a:extLst>
          </a:blip>
          <a:srcRect l="14571" t="40822" r="15104" b="52870"/>
          <a:stretch/>
        </p:blipFill>
        <p:spPr>
          <a:xfrm rot="5400000" flipV="1">
            <a:off x="2997995" y="3074752"/>
            <a:ext cx="3155312" cy="283018"/>
          </a:xfrm>
          <a:prstGeom prst="rect">
            <a:avLst/>
          </a:prstGeom>
        </p:spPr>
      </p:pic>
      <p:sp>
        <p:nvSpPr>
          <p:cNvPr id="13" name="TextBox 12">
            <a:extLst>
              <a:ext uri="{FF2B5EF4-FFF2-40B4-BE49-F238E27FC236}">
                <a16:creationId xmlns:a16="http://schemas.microsoft.com/office/drawing/2014/main" id="{AF94143D-8B8E-4426-9EC7-554A2870FBC3}"/>
              </a:ext>
            </a:extLst>
          </p:cNvPr>
          <p:cNvSpPr txBox="1"/>
          <p:nvPr/>
        </p:nvSpPr>
        <p:spPr>
          <a:xfrm>
            <a:off x="228811" y="168938"/>
            <a:ext cx="5605702" cy="523220"/>
          </a:xfrm>
          <a:prstGeom prst="rect">
            <a:avLst/>
          </a:prstGeom>
          <a:noFill/>
        </p:spPr>
        <p:txBody>
          <a:bodyPr wrap="none" rtlCol="0">
            <a:spAutoFit/>
          </a:bodyPr>
          <a:lstStyle/>
          <a:p>
            <a:r>
              <a:rPr lang="en-US" sz="2800" b="1" dirty="0">
                <a:solidFill>
                  <a:schemeClr val="accent2"/>
                </a:solidFill>
              </a:rPr>
              <a:t>Amazon FSx for Windows File Server</a:t>
            </a:r>
          </a:p>
        </p:txBody>
      </p:sp>
    </p:spTree>
    <p:extLst>
      <p:ext uri="{BB962C8B-B14F-4D97-AF65-F5344CB8AC3E}">
        <p14:creationId xmlns:p14="http://schemas.microsoft.com/office/powerpoint/2010/main" val="4229350475"/>
      </p:ext>
    </p:extLst>
  </p:cSld>
  <p:clrMapOvr>
    <a:masterClrMapping/>
  </p:clrMapOvr>
</p:sld>
</file>

<file path=ppt/theme/theme1.xml><?xml version="1.0" encoding="utf-8"?>
<a:theme xmlns:a="http://schemas.openxmlformats.org/drawingml/2006/main" name="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24812</TotalTime>
  <Words>3452</Words>
  <Application>Microsoft Office PowerPoint</Application>
  <PresentationFormat>On-screen Show (16:9)</PresentationFormat>
  <Paragraphs>564</Paragraphs>
  <Slides>76</Slides>
  <Notes>71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76</vt:i4>
      </vt:variant>
    </vt:vector>
  </HeadingPairs>
  <TitlesOfParts>
    <vt:vector size="89" baseType="lpstr">
      <vt:lpstr>Arial</vt:lpstr>
      <vt:lpstr>Calibri</vt:lpstr>
      <vt:lpstr>Calibri Light</vt:lpstr>
      <vt:lpstr>Cambria</vt:lpstr>
      <vt:lpstr>FontAwesome</vt:lpstr>
      <vt:lpstr>Lato Regular</vt:lpstr>
      <vt:lpstr>Raleway</vt:lpstr>
      <vt:lpstr>Raleway Black</vt:lpstr>
      <vt:lpstr>Raleway Light</vt:lpstr>
      <vt:lpstr>Diseño personalizado</vt:lpstr>
      <vt:lpstr>Clear whitout slide number</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LENOVO</cp:lastModifiedBy>
  <cp:revision>1092</cp:revision>
  <dcterms:created xsi:type="dcterms:W3CDTF">2016-05-27T21:17:44Z</dcterms:created>
  <dcterms:modified xsi:type="dcterms:W3CDTF">2020-04-02T06:31:25Z</dcterms:modified>
</cp:coreProperties>
</file>